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4.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3" r:id="rId1"/>
    <p:sldMasterId id="2147483656" r:id="rId2"/>
    <p:sldMasterId id="2147483680" r:id="rId3"/>
    <p:sldMasterId id="2147483685" r:id="rId4"/>
    <p:sldMasterId id="2147483699" r:id="rId5"/>
  </p:sldMasterIdLst>
  <p:notesMasterIdLst>
    <p:notesMasterId r:id="rId55"/>
  </p:notesMasterIdLst>
  <p:handoutMasterIdLst>
    <p:handoutMasterId r:id="rId56"/>
  </p:handoutMasterIdLst>
  <p:sldIdLst>
    <p:sldId id="282" r:id="rId6"/>
    <p:sldId id="302" r:id="rId7"/>
    <p:sldId id="415" r:id="rId8"/>
    <p:sldId id="343" r:id="rId9"/>
    <p:sldId id="256" r:id="rId10"/>
    <p:sldId id="355" r:id="rId11"/>
    <p:sldId id="380" r:id="rId12"/>
    <p:sldId id="356" r:id="rId13"/>
    <p:sldId id="381" r:id="rId14"/>
    <p:sldId id="382" r:id="rId15"/>
    <p:sldId id="357" r:id="rId16"/>
    <p:sldId id="383" r:id="rId17"/>
    <p:sldId id="358" r:id="rId18"/>
    <p:sldId id="359" r:id="rId19"/>
    <p:sldId id="360" r:id="rId20"/>
    <p:sldId id="406" r:id="rId21"/>
    <p:sldId id="407" r:id="rId22"/>
    <p:sldId id="408" r:id="rId23"/>
    <p:sldId id="409" r:id="rId24"/>
    <p:sldId id="410" r:id="rId25"/>
    <p:sldId id="411" r:id="rId26"/>
    <p:sldId id="412" r:id="rId27"/>
    <p:sldId id="413" r:id="rId28"/>
    <p:sldId id="414" r:id="rId29"/>
    <p:sldId id="362" r:id="rId30"/>
    <p:sldId id="363" r:id="rId31"/>
    <p:sldId id="385" r:id="rId32"/>
    <p:sldId id="384" r:id="rId33"/>
    <p:sldId id="386" r:id="rId34"/>
    <p:sldId id="387" r:id="rId35"/>
    <p:sldId id="388" r:id="rId36"/>
    <p:sldId id="389" r:id="rId37"/>
    <p:sldId id="391" r:id="rId38"/>
    <p:sldId id="392" r:id="rId39"/>
    <p:sldId id="364" r:id="rId40"/>
    <p:sldId id="365" r:id="rId41"/>
    <p:sldId id="366" r:id="rId42"/>
    <p:sldId id="367" r:id="rId43"/>
    <p:sldId id="368" r:id="rId44"/>
    <p:sldId id="369" r:id="rId45"/>
    <p:sldId id="393" r:id="rId46"/>
    <p:sldId id="370" r:id="rId47"/>
    <p:sldId id="371" r:id="rId48"/>
    <p:sldId id="394" r:id="rId49"/>
    <p:sldId id="395" r:id="rId50"/>
    <p:sldId id="372" r:id="rId51"/>
    <p:sldId id="373" r:id="rId52"/>
    <p:sldId id="396" r:id="rId53"/>
    <p:sldId id="263" r:id="rId5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4F13"/>
    <a:srgbClr val="190300"/>
    <a:srgbClr val="C70500"/>
    <a:srgbClr val="D7EFFF"/>
    <a:srgbClr val="FBEECD"/>
    <a:srgbClr val="CCE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5899D6-8AD5-F344-BADB-206C1B95A441}" v="2" dt="2021-07-30T07:19:29.02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416" autoAdjust="0"/>
    <p:restoredTop sz="86152"/>
  </p:normalViewPr>
  <p:slideViewPr>
    <p:cSldViewPr snapToGrid="0" snapToObjects="1">
      <p:cViewPr varScale="1">
        <p:scale>
          <a:sx n="112" d="100"/>
          <a:sy n="112" d="100"/>
        </p:scale>
        <p:origin x="173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DCE5254A-FBCB-B444-AF72-FCFABD6B9A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81C3220B-5B46-9841-98EC-DF5C6E90E45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BB67DAF-59A7-5648-9346-451BAEB098C6}" type="datetimeFigureOut">
              <a:rPr lang="es-ES" smtClean="0"/>
              <a:t>12/1/25</a:t>
            </a:fld>
            <a:endParaRPr lang="es-ES"/>
          </a:p>
        </p:txBody>
      </p:sp>
      <p:sp>
        <p:nvSpPr>
          <p:cNvPr id="4" name="Marcador de pie de página 3">
            <a:extLst>
              <a:ext uri="{FF2B5EF4-FFF2-40B4-BE49-F238E27FC236}">
                <a16:creationId xmlns:a16="http://schemas.microsoft.com/office/drawing/2014/main" id="{48297E16-809F-A949-9AF0-120C7A751C3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9E2FF8AA-833A-2144-90FF-67A4ECDD50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286112-85CF-A846-AAA7-7FFEF9F44253}" type="slidenum">
              <a:rPr lang="es-ES" smtClean="0"/>
              <a:t>‹Nº›</a:t>
            </a:fld>
            <a:endParaRPr lang="es-ES"/>
          </a:p>
        </p:txBody>
      </p:sp>
    </p:spTree>
    <p:extLst>
      <p:ext uri="{BB962C8B-B14F-4D97-AF65-F5344CB8AC3E}">
        <p14:creationId xmlns:p14="http://schemas.microsoft.com/office/powerpoint/2010/main" val="2576195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A3AB20-4437-9340-9FF8-81347A87F1AD}" type="datetimeFigureOut">
              <a:rPr lang="es-ES" smtClean="0"/>
              <a:t>12/1/25</a:t>
            </a:fld>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1311A-5966-C54A-8A32-DB537D3CAD52}" type="slidenum">
              <a:rPr lang="es-ES" smtClean="0"/>
              <a:t>‹Nº›</a:t>
            </a:fld>
            <a:endParaRPr lang="es-ES"/>
          </a:p>
        </p:txBody>
      </p:sp>
    </p:spTree>
    <p:extLst>
      <p:ext uri="{BB962C8B-B14F-4D97-AF65-F5344CB8AC3E}">
        <p14:creationId xmlns:p14="http://schemas.microsoft.com/office/powerpoint/2010/main" val="219261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19</a:t>
            </a:fld>
            <a:endParaRPr lang="es-ES"/>
          </a:p>
        </p:txBody>
      </p:sp>
    </p:spTree>
    <p:extLst>
      <p:ext uri="{BB962C8B-B14F-4D97-AF65-F5344CB8AC3E}">
        <p14:creationId xmlns:p14="http://schemas.microsoft.com/office/powerpoint/2010/main" val="132884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31</a:t>
            </a:fld>
            <a:endParaRPr lang="es-ES"/>
          </a:p>
        </p:txBody>
      </p:sp>
    </p:spTree>
    <p:extLst>
      <p:ext uri="{BB962C8B-B14F-4D97-AF65-F5344CB8AC3E}">
        <p14:creationId xmlns:p14="http://schemas.microsoft.com/office/powerpoint/2010/main" val="3871031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32</a:t>
            </a:fld>
            <a:endParaRPr lang="es-ES"/>
          </a:p>
        </p:txBody>
      </p:sp>
    </p:spTree>
    <p:extLst>
      <p:ext uri="{BB962C8B-B14F-4D97-AF65-F5344CB8AC3E}">
        <p14:creationId xmlns:p14="http://schemas.microsoft.com/office/powerpoint/2010/main" val="769684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33</a:t>
            </a:fld>
            <a:endParaRPr lang="es-ES"/>
          </a:p>
        </p:txBody>
      </p:sp>
    </p:spTree>
    <p:extLst>
      <p:ext uri="{BB962C8B-B14F-4D97-AF65-F5344CB8AC3E}">
        <p14:creationId xmlns:p14="http://schemas.microsoft.com/office/powerpoint/2010/main" val="3212157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34</a:t>
            </a:fld>
            <a:endParaRPr lang="es-ES"/>
          </a:p>
        </p:txBody>
      </p:sp>
    </p:spTree>
    <p:extLst>
      <p:ext uri="{BB962C8B-B14F-4D97-AF65-F5344CB8AC3E}">
        <p14:creationId xmlns:p14="http://schemas.microsoft.com/office/powerpoint/2010/main" val="126571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44</a:t>
            </a:fld>
            <a:endParaRPr lang="es-ES"/>
          </a:p>
        </p:txBody>
      </p:sp>
    </p:spTree>
    <p:extLst>
      <p:ext uri="{BB962C8B-B14F-4D97-AF65-F5344CB8AC3E}">
        <p14:creationId xmlns:p14="http://schemas.microsoft.com/office/powerpoint/2010/main" val="2506214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45</a:t>
            </a:fld>
            <a:endParaRPr lang="es-ES"/>
          </a:p>
        </p:txBody>
      </p:sp>
    </p:spTree>
    <p:extLst>
      <p:ext uri="{BB962C8B-B14F-4D97-AF65-F5344CB8AC3E}">
        <p14:creationId xmlns:p14="http://schemas.microsoft.com/office/powerpoint/2010/main" val="19191568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46</a:t>
            </a:fld>
            <a:endParaRPr lang="es-ES"/>
          </a:p>
        </p:txBody>
      </p:sp>
    </p:spTree>
    <p:extLst>
      <p:ext uri="{BB962C8B-B14F-4D97-AF65-F5344CB8AC3E}">
        <p14:creationId xmlns:p14="http://schemas.microsoft.com/office/powerpoint/2010/main" val="592101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20</a:t>
            </a:fld>
            <a:endParaRPr lang="es-ES"/>
          </a:p>
        </p:txBody>
      </p:sp>
    </p:spTree>
    <p:extLst>
      <p:ext uri="{BB962C8B-B14F-4D97-AF65-F5344CB8AC3E}">
        <p14:creationId xmlns:p14="http://schemas.microsoft.com/office/powerpoint/2010/main" val="2218346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21</a:t>
            </a:fld>
            <a:endParaRPr lang="es-ES"/>
          </a:p>
        </p:txBody>
      </p:sp>
    </p:spTree>
    <p:extLst>
      <p:ext uri="{BB962C8B-B14F-4D97-AF65-F5344CB8AC3E}">
        <p14:creationId xmlns:p14="http://schemas.microsoft.com/office/powerpoint/2010/main" val="2915648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22</a:t>
            </a:fld>
            <a:endParaRPr lang="es-ES"/>
          </a:p>
        </p:txBody>
      </p:sp>
    </p:spTree>
    <p:extLst>
      <p:ext uri="{BB962C8B-B14F-4D97-AF65-F5344CB8AC3E}">
        <p14:creationId xmlns:p14="http://schemas.microsoft.com/office/powerpoint/2010/main" val="3667565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23</a:t>
            </a:fld>
            <a:endParaRPr lang="es-ES"/>
          </a:p>
        </p:txBody>
      </p:sp>
    </p:spTree>
    <p:extLst>
      <p:ext uri="{BB962C8B-B14F-4D97-AF65-F5344CB8AC3E}">
        <p14:creationId xmlns:p14="http://schemas.microsoft.com/office/powerpoint/2010/main" val="1045603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26</a:t>
            </a:fld>
            <a:endParaRPr lang="es-ES"/>
          </a:p>
        </p:txBody>
      </p:sp>
    </p:spTree>
    <p:extLst>
      <p:ext uri="{BB962C8B-B14F-4D97-AF65-F5344CB8AC3E}">
        <p14:creationId xmlns:p14="http://schemas.microsoft.com/office/powerpoint/2010/main" val="1878425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27</a:t>
            </a:fld>
            <a:endParaRPr lang="es-ES"/>
          </a:p>
        </p:txBody>
      </p:sp>
    </p:spTree>
    <p:extLst>
      <p:ext uri="{BB962C8B-B14F-4D97-AF65-F5344CB8AC3E}">
        <p14:creationId xmlns:p14="http://schemas.microsoft.com/office/powerpoint/2010/main" val="2076567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29</a:t>
            </a:fld>
            <a:endParaRPr lang="es-ES"/>
          </a:p>
        </p:txBody>
      </p:sp>
    </p:spTree>
    <p:extLst>
      <p:ext uri="{BB962C8B-B14F-4D97-AF65-F5344CB8AC3E}">
        <p14:creationId xmlns:p14="http://schemas.microsoft.com/office/powerpoint/2010/main" val="3193855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9941311A-5966-C54A-8A32-DB537D3CAD52}" type="slidenum">
              <a:rPr lang="es-ES" smtClean="0"/>
              <a:t>30</a:t>
            </a:fld>
            <a:endParaRPr lang="es-ES"/>
          </a:p>
        </p:txBody>
      </p:sp>
    </p:spTree>
    <p:extLst>
      <p:ext uri="{BB962C8B-B14F-4D97-AF65-F5344CB8AC3E}">
        <p14:creationId xmlns:p14="http://schemas.microsoft.com/office/powerpoint/2010/main" val="21971088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icio">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32B78233-A5DB-994B-BD41-02BB62B896CA}"/>
              </a:ext>
            </a:extLst>
          </p:cNvPr>
          <p:cNvPicPr>
            <a:picLocks noChangeAspect="1"/>
          </p:cNvPicPr>
          <p:nvPr userDrawn="1"/>
        </p:nvPicPr>
        <p:blipFill>
          <a:blip r:embed="rId2"/>
          <a:stretch>
            <a:fillRect/>
          </a:stretch>
        </p:blipFill>
        <p:spPr>
          <a:xfrm>
            <a:off x="-12095" y="0"/>
            <a:ext cx="12204096"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902393"/>
          </a:xfrm>
          <a:prstGeom prst="rect">
            <a:avLst/>
          </a:prstGeom>
        </p:spPr>
        <p:txBody>
          <a:bodyPr wrap="square" lIns="0" tIns="0" rIns="0" bIns="0"/>
          <a:lstStyle>
            <a:lvl1pPr marL="0" indent="0">
              <a:lnSpc>
                <a:spcPct val="100000"/>
              </a:lnSpc>
              <a:spcBef>
                <a:spcPts val="0"/>
              </a:spcBef>
              <a:buFontTx/>
              <a:buNone/>
              <a:defRPr sz="54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presentación</a:t>
            </a:r>
          </a:p>
        </p:txBody>
      </p:sp>
      <p:sp>
        <p:nvSpPr>
          <p:cNvPr id="10" name="Marcador de texto 13">
            <a:extLst>
              <a:ext uri="{FF2B5EF4-FFF2-40B4-BE49-F238E27FC236}">
                <a16:creationId xmlns:a16="http://schemas.microsoft.com/office/drawing/2014/main" id="{DF7306E1-EC40-8E43-99C5-762DD9819244}"/>
              </a:ext>
            </a:extLst>
          </p:cNvPr>
          <p:cNvSpPr>
            <a:spLocks noGrp="1"/>
          </p:cNvSpPr>
          <p:nvPr>
            <p:ph type="body" sz="quarter" idx="11" hasCustomPrompt="1"/>
          </p:nvPr>
        </p:nvSpPr>
        <p:spPr>
          <a:xfrm>
            <a:off x="446893" y="1264063"/>
            <a:ext cx="7570912" cy="563602"/>
          </a:xfrm>
          <a:prstGeom prst="rect">
            <a:avLst/>
          </a:prstGeom>
        </p:spPr>
        <p:txBody>
          <a:bodyPr wrap="square" lIns="0" tIns="0" rIns="0" bIns="0"/>
          <a:lstStyle>
            <a:lvl1pPr marL="0" indent="0">
              <a:lnSpc>
                <a:spcPct val="100000"/>
              </a:lnSpc>
              <a:spcBef>
                <a:spcPts val="0"/>
              </a:spcBef>
              <a:buFontTx/>
              <a:buNone/>
              <a:defRPr sz="3300" b="0" i="0" spc="0" baseline="0">
                <a:solidFill>
                  <a:schemeClr val="tx1"/>
                </a:solidFill>
                <a:latin typeface="Visuelt Pro" panose="020B0503040202040104" pitchFamily="34" charset="0"/>
                <a:cs typeface="Arial" panose="020B0604020202020204" pitchFamily="34" charset="0"/>
              </a:defRPr>
            </a:lvl1pPr>
          </a:lstStyle>
          <a:p>
            <a:r>
              <a:rPr lang="es-ES" dirty="0"/>
              <a:t>Subtítulo presentación</a:t>
            </a:r>
          </a:p>
        </p:txBody>
      </p:sp>
      <p:sp>
        <p:nvSpPr>
          <p:cNvPr id="16" name="CuadroTexto 15">
            <a:extLst>
              <a:ext uri="{FF2B5EF4-FFF2-40B4-BE49-F238E27FC236}">
                <a16:creationId xmlns:a16="http://schemas.microsoft.com/office/drawing/2014/main" id="{E96E94D9-77ED-4844-97B3-F10D42E565D1}"/>
              </a:ext>
            </a:extLst>
          </p:cNvPr>
          <p:cNvSpPr txBox="1"/>
          <p:nvPr userDrawn="1"/>
        </p:nvSpPr>
        <p:spPr>
          <a:xfrm>
            <a:off x="329937" y="6202837"/>
            <a:ext cx="1259965" cy="307777"/>
          </a:xfrm>
          <a:prstGeom prst="rect">
            <a:avLst/>
          </a:prstGeom>
          <a:noFill/>
        </p:spPr>
        <p:txBody>
          <a:bodyPr wrap="square" rtlCol="0">
            <a:spAutoFit/>
          </a:bodyPr>
          <a:lstStyle/>
          <a:p>
            <a:pPr algn="l"/>
            <a:fld id="{98507C16-89E1-4D43-9171-A1CEEE7C010C}" type="datetime1">
              <a:rPr lang="es-ES" sz="1400" b="0" i="0" smtClean="0">
                <a:solidFill>
                  <a:schemeClr val="bg1"/>
                </a:solidFill>
                <a:latin typeface="Visuelt Pro" panose="020B0503040202040104" pitchFamily="34" charset="0"/>
                <a:cs typeface="Arial" panose="020B0604020202020204" pitchFamily="34" charset="0"/>
              </a:rPr>
              <a:t>12/1/25</a:t>
            </a:fld>
            <a:endParaRPr lang="es-ES" sz="1400" b="0" i="0" dirty="0">
              <a:solidFill>
                <a:schemeClr val="bg1"/>
              </a:solidFill>
              <a:latin typeface="Visuelt Pro" panose="020B0503040202040104" pitchFamily="34" charset="0"/>
              <a:cs typeface="Arial" panose="020B0604020202020204" pitchFamily="34" charset="0"/>
            </a:endParaRPr>
          </a:p>
        </p:txBody>
      </p:sp>
    </p:spTree>
    <p:extLst>
      <p:ext uri="{BB962C8B-B14F-4D97-AF65-F5344CB8AC3E}">
        <p14:creationId xmlns:p14="http://schemas.microsoft.com/office/powerpoint/2010/main" val="2507514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D">
    <p:spTree>
      <p:nvGrpSpPr>
        <p:cNvPr id="1" name=""/>
        <p:cNvGrpSpPr/>
        <p:nvPr/>
      </p:nvGrpSpPr>
      <p:grpSpPr>
        <a:xfrm>
          <a:off x="0" y="0"/>
          <a:ext cx="0" cy="0"/>
          <a:chOff x="0" y="0"/>
          <a:chExt cx="0" cy="0"/>
        </a:xfrm>
      </p:grpSpPr>
      <p:pic>
        <p:nvPicPr>
          <p:cNvPr id="14" name="Imagen 13">
            <a:extLst>
              <a:ext uri="{FF2B5EF4-FFF2-40B4-BE49-F238E27FC236}">
                <a16:creationId xmlns:a16="http://schemas.microsoft.com/office/drawing/2014/main" id="{46EBC75A-9B7A-B54E-85DF-B79AF25D847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6" name="CuadroTexto 15">
            <a:extLst>
              <a:ext uri="{FF2B5EF4-FFF2-40B4-BE49-F238E27FC236}">
                <a16:creationId xmlns:a16="http://schemas.microsoft.com/office/drawing/2014/main" id="{87EDF925-D83E-B04E-B5F9-5E5F42ED1EF9}"/>
              </a:ext>
            </a:extLst>
          </p:cNvPr>
          <p:cNvSpPr txBox="1"/>
          <p:nvPr userDrawn="1"/>
        </p:nvSpPr>
        <p:spPr>
          <a:xfrm>
            <a:off x="10915587" y="6399354"/>
            <a:ext cx="1056278" cy="276999"/>
          </a:xfrm>
          <a:prstGeom prst="rect">
            <a:avLst/>
          </a:prstGeom>
          <a:noFill/>
        </p:spPr>
        <p:txBody>
          <a:bodyPr wrap="square" rtlCol="0">
            <a:spAutoFit/>
          </a:bodyPr>
          <a:lstStyle/>
          <a:p>
            <a:pPr algn="r"/>
            <a:fld id="{8778311B-4D4E-1F47-916B-BE429DFEDB89}"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0" name="Título 1">
            <a:extLst>
              <a:ext uri="{FF2B5EF4-FFF2-40B4-BE49-F238E27FC236}">
                <a16:creationId xmlns:a16="http://schemas.microsoft.com/office/drawing/2014/main" id="{0C7BAFB5-0C3A-1442-A5F8-7E6F75E3487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Arial" panose="020B0604020202020204" pitchFamily="34" charset="0"/>
                <a:cs typeface="Arial" panose="020B06040202020202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Marcador de texto 25">
            <a:extLst>
              <a:ext uri="{FF2B5EF4-FFF2-40B4-BE49-F238E27FC236}">
                <a16:creationId xmlns:a16="http://schemas.microsoft.com/office/drawing/2014/main" id="{4D65E536-901D-004C-A655-0B89E3C73F72}"/>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bg1"/>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2" name="Marcador de texto 25">
            <a:extLst>
              <a:ext uri="{FF2B5EF4-FFF2-40B4-BE49-F238E27FC236}">
                <a16:creationId xmlns:a16="http://schemas.microsoft.com/office/drawing/2014/main" id="{473DFD97-5404-A343-A081-6506159B58C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bg1"/>
                </a:solidFill>
              </a:defRPr>
            </a:lvl1pPr>
          </a:lstStyle>
          <a:p>
            <a:r>
              <a:rPr lang="es-ES" dirty="0"/>
              <a:t>00. Título capítulo</a:t>
            </a:r>
          </a:p>
        </p:txBody>
      </p:sp>
      <p:sp>
        <p:nvSpPr>
          <p:cNvPr id="23" name="Marcador de texto 25">
            <a:extLst>
              <a:ext uri="{FF2B5EF4-FFF2-40B4-BE49-F238E27FC236}">
                <a16:creationId xmlns:a16="http://schemas.microsoft.com/office/drawing/2014/main" id="{3D52AA22-C61D-7041-9072-B6901BA935F7}"/>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0E322B15-8164-CE48-95D2-5BCAC33B528C}"/>
              </a:ext>
            </a:extLst>
          </p:cNvPr>
          <p:cNvPicPr>
            <a:picLocks noChangeAspect="1"/>
          </p:cNvPicPr>
          <p:nvPr userDrawn="1"/>
        </p:nvPicPr>
        <p:blipFill>
          <a:blip r:embed="rId3"/>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447711028"/>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seño E">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494B85F6-9C12-014E-82BC-60AF8367F8F5}"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9" name="Imagen 8">
            <a:extLst>
              <a:ext uri="{FF2B5EF4-FFF2-40B4-BE49-F238E27FC236}">
                <a16:creationId xmlns:a16="http://schemas.microsoft.com/office/drawing/2014/main" id="{93552BD7-4574-8743-9150-E62FBA47D15E}"/>
              </a:ext>
            </a:extLst>
          </p:cNvPr>
          <p:cNvPicPr>
            <a:picLocks noChangeAspect="1"/>
          </p:cNvPicPr>
          <p:nvPr userDrawn="1"/>
        </p:nvPicPr>
        <p:blipFill>
          <a:blip r:embed="rId2"/>
          <a:stretch>
            <a:fillRect/>
          </a:stretch>
        </p:blipFill>
        <p:spPr>
          <a:xfrm>
            <a:off x="10857743" y="126162"/>
            <a:ext cx="1205070" cy="602535"/>
          </a:xfrm>
          <a:prstGeom prst="rect">
            <a:avLst/>
          </a:prstGeom>
        </p:spPr>
      </p:pic>
      <p:sp>
        <p:nvSpPr>
          <p:cNvPr id="2" name="Título 1">
            <a:extLst>
              <a:ext uri="{FF2B5EF4-FFF2-40B4-BE49-F238E27FC236}">
                <a16:creationId xmlns:a16="http://schemas.microsoft.com/office/drawing/2014/main" id="{57A7AF40-AA69-3442-B768-E2C84B1EC092}"/>
              </a:ext>
            </a:extLst>
          </p:cNvPr>
          <p:cNvSpPr>
            <a:spLocks noGrp="1"/>
          </p:cNvSpPr>
          <p:nvPr>
            <p:ph type="title"/>
          </p:nvPr>
        </p:nvSpPr>
        <p:spPr>
          <a:xfrm>
            <a:off x="838200" y="365125"/>
            <a:ext cx="10515600" cy="1325563"/>
          </a:xfrm>
          <a:prstGeom prst="rect">
            <a:avLst/>
          </a:prstGeom>
        </p:spPr>
        <p:txBody>
          <a:bodyPr/>
          <a:lstStyle/>
          <a:p>
            <a:r>
              <a:rPr lang="es-ES" dirty="0"/>
              <a:t>Haga clic para modificar el estilo de título del patrón</a:t>
            </a:r>
          </a:p>
        </p:txBody>
      </p:sp>
    </p:spTree>
    <p:extLst>
      <p:ext uri="{BB962C8B-B14F-4D97-AF65-F5344CB8AC3E}">
        <p14:creationId xmlns:p14="http://schemas.microsoft.com/office/powerpoint/2010/main" val="2023634364"/>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seño F">
    <p:spTree>
      <p:nvGrpSpPr>
        <p:cNvPr id="1" name=""/>
        <p:cNvGrpSpPr/>
        <p:nvPr/>
      </p:nvGrpSpPr>
      <p:grpSpPr>
        <a:xfrm>
          <a:off x="0" y="0"/>
          <a:ext cx="0" cy="0"/>
          <a:chOff x="0" y="0"/>
          <a:chExt cx="0" cy="0"/>
        </a:xfrm>
      </p:grpSpPr>
      <p:pic>
        <p:nvPicPr>
          <p:cNvPr id="23" name="Imagen 22">
            <a:extLst>
              <a:ext uri="{FF2B5EF4-FFF2-40B4-BE49-F238E27FC236}">
                <a16:creationId xmlns:a16="http://schemas.microsoft.com/office/drawing/2014/main" id="{E70B0647-F99D-B143-BF1B-E6F019E80AF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0" name="CuadroTexto 29">
            <a:extLst>
              <a:ext uri="{FF2B5EF4-FFF2-40B4-BE49-F238E27FC236}">
                <a16:creationId xmlns:a16="http://schemas.microsoft.com/office/drawing/2014/main" id="{6BF6914D-06C1-7B47-BCD5-561F5442B5BC}"/>
              </a:ext>
            </a:extLst>
          </p:cNvPr>
          <p:cNvSpPr txBox="1"/>
          <p:nvPr userDrawn="1"/>
        </p:nvSpPr>
        <p:spPr>
          <a:xfrm>
            <a:off x="10915587" y="6399354"/>
            <a:ext cx="1056278" cy="276999"/>
          </a:xfrm>
          <a:prstGeom prst="rect">
            <a:avLst/>
          </a:prstGeom>
          <a:noFill/>
        </p:spPr>
        <p:txBody>
          <a:bodyPr wrap="square" rtlCol="0">
            <a:spAutoFit/>
          </a:bodyPr>
          <a:lstStyle/>
          <a:p>
            <a:pPr algn="r"/>
            <a:fld id="{F0282295-E075-3B45-A0DF-E107D35A7545}"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34" name="Título 1">
            <a:extLst>
              <a:ext uri="{FF2B5EF4-FFF2-40B4-BE49-F238E27FC236}">
                <a16:creationId xmlns:a16="http://schemas.microsoft.com/office/drawing/2014/main" id="{6F59C235-4023-1844-BD3D-81F0865B65FC}"/>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35" name="Marcador de texto 25">
            <a:extLst>
              <a:ext uri="{FF2B5EF4-FFF2-40B4-BE49-F238E27FC236}">
                <a16:creationId xmlns:a16="http://schemas.microsoft.com/office/drawing/2014/main" id="{9332EF15-D36E-F84A-9B5F-F02E7CE1DABA}"/>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36" name="Marcador de texto 25">
            <a:extLst>
              <a:ext uri="{FF2B5EF4-FFF2-40B4-BE49-F238E27FC236}">
                <a16:creationId xmlns:a16="http://schemas.microsoft.com/office/drawing/2014/main" id="{13AACC63-AB3C-0249-B052-AD1891D7FA5C}"/>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7" name="Marcador de texto 25">
            <a:extLst>
              <a:ext uri="{FF2B5EF4-FFF2-40B4-BE49-F238E27FC236}">
                <a16:creationId xmlns:a16="http://schemas.microsoft.com/office/drawing/2014/main" id="{C507ED2C-F0D6-D84B-9EBD-00E50E82B220}"/>
              </a:ext>
            </a:extLst>
          </p:cNvPr>
          <p:cNvSpPr>
            <a:spLocks noGrp="1"/>
          </p:cNvSpPr>
          <p:nvPr>
            <p:ph type="body" sz="quarter" idx="12" hasCustomPrompt="1"/>
          </p:nvPr>
        </p:nvSpPr>
        <p:spPr>
          <a:xfrm>
            <a:off x="257463" y="6399354"/>
            <a:ext cx="415935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CDFAE4EA-7C1B-6D43-9344-8F84DFD4E465}"/>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759467295"/>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seño 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81A690B-B9EB-6D4F-9A68-33AE2EEE38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ángulo 3">
            <a:extLst>
              <a:ext uri="{FF2B5EF4-FFF2-40B4-BE49-F238E27FC236}">
                <a16:creationId xmlns:a16="http://schemas.microsoft.com/office/drawing/2014/main" id="{2897313D-C409-674E-8D7C-4BC767F8D450}"/>
              </a:ext>
            </a:extLst>
          </p:cNvPr>
          <p:cNvSpPr/>
          <p:nvPr userDrawn="1"/>
        </p:nvSpPr>
        <p:spPr>
          <a:xfrm>
            <a:off x="3437467" y="651934"/>
            <a:ext cx="5799666" cy="5808134"/>
          </a:xfrm>
          <a:prstGeom prst="rect">
            <a:avLst/>
          </a:pr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0" name="CuadroTexto 29">
            <a:extLst>
              <a:ext uri="{FF2B5EF4-FFF2-40B4-BE49-F238E27FC236}">
                <a16:creationId xmlns:a16="http://schemas.microsoft.com/office/drawing/2014/main" id="{6BF6914D-06C1-7B47-BCD5-561F5442B5BC}"/>
              </a:ext>
            </a:extLst>
          </p:cNvPr>
          <p:cNvSpPr txBox="1"/>
          <p:nvPr userDrawn="1"/>
        </p:nvSpPr>
        <p:spPr>
          <a:xfrm>
            <a:off x="10915587" y="6399354"/>
            <a:ext cx="1056278" cy="276999"/>
          </a:xfrm>
          <a:prstGeom prst="rect">
            <a:avLst/>
          </a:prstGeom>
          <a:noFill/>
        </p:spPr>
        <p:txBody>
          <a:bodyPr wrap="square" rtlCol="0">
            <a:spAutoFit/>
          </a:bodyPr>
          <a:lstStyle/>
          <a:p>
            <a:pPr algn="r"/>
            <a:fld id="{D11D38E7-5D46-9C4F-BCAF-75F99180E380}"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31" name="Título 1">
            <a:extLst>
              <a:ext uri="{FF2B5EF4-FFF2-40B4-BE49-F238E27FC236}">
                <a16:creationId xmlns:a16="http://schemas.microsoft.com/office/drawing/2014/main" id="{19E1BAAE-8EE6-1F43-9E88-9DBE86F8F5CF}"/>
              </a:ext>
            </a:extLst>
          </p:cNvPr>
          <p:cNvSpPr>
            <a:spLocks noGrp="1"/>
          </p:cNvSpPr>
          <p:nvPr>
            <p:ph type="ctrTitle" hasCustomPrompt="1"/>
          </p:nvPr>
        </p:nvSpPr>
        <p:spPr>
          <a:xfrm>
            <a:off x="3869268" y="2633133"/>
            <a:ext cx="4893732" cy="2514600"/>
          </a:xfrm>
          <a:prstGeom prst="rect">
            <a:avLst/>
          </a:prstGeom>
        </p:spPr>
        <p:txBody>
          <a:bodyPr anchor="ctr" anchorCtr="0"/>
          <a:lstStyle>
            <a:lvl1pPr algn="ctr">
              <a:defRPr sz="180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
        <p:nvSpPr>
          <p:cNvPr id="20" name="Marcador de texto 25">
            <a:extLst>
              <a:ext uri="{FF2B5EF4-FFF2-40B4-BE49-F238E27FC236}">
                <a16:creationId xmlns:a16="http://schemas.microsoft.com/office/drawing/2014/main" id="{11D90907-CBE5-8548-BF18-2645596A87AF}"/>
              </a:ext>
            </a:extLst>
          </p:cNvPr>
          <p:cNvSpPr>
            <a:spLocks noGrp="1"/>
          </p:cNvSpPr>
          <p:nvPr>
            <p:ph type="body" sz="quarter" idx="10" hasCustomPrompt="1"/>
          </p:nvPr>
        </p:nvSpPr>
        <p:spPr>
          <a:xfrm>
            <a:off x="257464" y="894089"/>
            <a:ext cx="3033293"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786AB6B6-7055-DF4B-95E8-D3F4472844C1}"/>
              </a:ext>
            </a:extLst>
          </p:cNvPr>
          <p:cNvSpPr>
            <a:spLocks noGrp="1"/>
          </p:cNvSpPr>
          <p:nvPr>
            <p:ph type="body" sz="quarter" idx="11" hasCustomPrompt="1"/>
          </p:nvPr>
        </p:nvSpPr>
        <p:spPr>
          <a:xfrm>
            <a:off x="257464" y="306003"/>
            <a:ext cx="3078403"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22" name="Marcador de texto 25">
            <a:extLst>
              <a:ext uri="{FF2B5EF4-FFF2-40B4-BE49-F238E27FC236}">
                <a16:creationId xmlns:a16="http://schemas.microsoft.com/office/drawing/2014/main" id="{12E5F717-A1F3-BA4E-B751-CA002D046BFD}"/>
              </a:ext>
            </a:extLst>
          </p:cNvPr>
          <p:cNvSpPr>
            <a:spLocks noGrp="1"/>
          </p:cNvSpPr>
          <p:nvPr>
            <p:ph type="body" sz="quarter" idx="12" hasCustomPrompt="1"/>
          </p:nvPr>
        </p:nvSpPr>
        <p:spPr>
          <a:xfrm>
            <a:off x="257464" y="6399354"/>
            <a:ext cx="3033293"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sp>
        <p:nvSpPr>
          <p:cNvPr id="25"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869268" y="1273885"/>
            <a:ext cx="4893732" cy="776858"/>
          </a:xfrm>
          <a:prstGeom prst="rect">
            <a:avLst/>
          </a:prstGeom>
        </p:spPr>
        <p:txBody>
          <a:bodyPr/>
          <a:lstStyle>
            <a:lvl1pPr marL="0" indent="0" algn="ctr">
              <a:buNone/>
              <a:defRPr sz="3100" b="1">
                <a:solidFill>
                  <a:schemeClr val="tx1"/>
                </a:solidFill>
                <a:latin typeface="Visuelt Pro" panose="020B0503040202040104" pitchFamily="34" charset="0"/>
              </a:defRPr>
            </a:lvl1pPr>
          </a:lstStyle>
          <a:p>
            <a:r>
              <a:rPr lang="es-ES" dirty="0"/>
              <a:t>Título destacado</a:t>
            </a:r>
          </a:p>
        </p:txBody>
      </p:sp>
      <p:pic>
        <p:nvPicPr>
          <p:cNvPr id="12" name="Imagen 11">
            <a:extLst>
              <a:ext uri="{FF2B5EF4-FFF2-40B4-BE49-F238E27FC236}">
                <a16:creationId xmlns:a16="http://schemas.microsoft.com/office/drawing/2014/main" id="{1667C917-DEA5-934D-B6A4-E3F089665EBE}"/>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86901679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29A1D-E53D-3343-976F-E635066270D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9D48B2CF-A922-2E4B-991D-192EA60BDE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81F3DC2F-3D85-E548-977C-667DEDB987C4}"/>
              </a:ext>
            </a:extLst>
          </p:cNvPr>
          <p:cNvSpPr>
            <a:spLocks noGrp="1"/>
          </p:cNvSpPr>
          <p:nvPr>
            <p:ph type="dt" sz="half" idx="10"/>
          </p:nvPr>
        </p:nvSpPr>
        <p:spPr/>
        <p:txBody>
          <a:bodyPr/>
          <a:lstStyle/>
          <a:p>
            <a:fld id="{939A68A3-20C6-D74E-94DA-301587011995}" type="datetimeFigureOut">
              <a:rPr lang="es-ES" smtClean="0"/>
              <a:t>12/1/25</a:t>
            </a:fld>
            <a:endParaRPr lang="es-ES"/>
          </a:p>
        </p:txBody>
      </p:sp>
      <p:sp>
        <p:nvSpPr>
          <p:cNvPr id="5" name="Marcador de pie de página 4">
            <a:extLst>
              <a:ext uri="{FF2B5EF4-FFF2-40B4-BE49-F238E27FC236}">
                <a16:creationId xmlns:a16="http://schemas.microsoft.com/office/drawing/2014/main" id="{956F60BF-7951-244F-80AF-714352696688}"/>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099D945-E3EC-B742-A20A-2F82602A8C93}"/>
              </a:ext>
            </a:extLst>
          </p:cNvPr>
          <p:cNvSpPr>
            <a:spLocks noGrp="1"/>
          </p:cNvSpPr>
          <p:nvPr>
            <p:ph type="sldNum" sz="quarter" idx="12"/>
          </p:nvPr>
        </p:nvSpPr>
        <p:spPr/>
        <p:txBody>
          <a:bodyPr/>
          <a:lstStyle/>
          <a:p>
            <a:fld id="{7F2E62F5-AA1C-154B-90D2-F8C1E4454537}" type="slidenum">
              <a:rPr lang="es-ES" smtClean="0"/>
              <a:t>‹Nº›</a:t>
            </a:fld>
            <a:endParaRPr lang="es-ES"/>
          </a:p>
        </p:txBody>
      </p:sp>
    </p:spTree>
    <p:extLst>
      <p:ext uri="{BB962C8B-B14F-4D97-AF65-F5344CB8AC3E}">
        <p14:creationId xmlns:p14="http://schemas.microsoft.com/office/powerpoint/2010/main" val="1797089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EC5A1A76-DED3-E845-BEE2-CEC5330692FA}"/>
              </a:ext>
            </a:extLst>
          </p:cNvPr>
          <p:cNvSpPr/>
          <p:nvPr userDrawn="1"/>
        </p:nvSpPr>
        <p:spPr>
          <a:xfrm>
            <a:off x="-94128" y="-47065"/>
            <a:ext cx="6173196" cy="6952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33" name="Título 1">
            <a:extLst>
              <a:ext uri="{FF2B5EF4-FFF2-40B4-BE49-F238E27FC236}">
                <a16:creationId xmlns:a16="http://schemas.microsoft.com/office/drawing/2014/main" id="{86FB673C-18EC-C947-B374-88F9D520CBE2}"/>
              </a:ext>
            </a:extLst>
          </p:cNvPr>
          <p:cNvSpPr txBox="1">
            <a:spLocks/>
          </p:cNvSpPr>
          <p:nvPr userDrawn="1"/>
        </p:nvSpPr>
        <p:spPr>
          <a:xfrm>
            <a:off x="6405396" y="412825"/>
            <a:ext cx="5464809" cy="173663"/>
          </a:xfrm>
          <a:prstGeom prst="rect">
            <a:avLst/>
          </a:prstGeom>
        </p:spPr>
        <p:txBody>
          <a:bodyPr anchor="b"/>
          <a:lstStyle>
            <a:lvl1pPr algn="ctr" defTabSz="914400" rtl="0" eaLnBrk="1" latinLnBrk="0" hangingPunct="1">
              <a:lnSpc>
                <a:spcPct val="90000"/>
              </a:lnSpc>
              <a:spcBef>
                <a:spcPct val="0"/>
              </a:spcBef>
              <a:buNone/>
              <a:defRPr sz="3700" kern="1200">
                <a:solidFill>
                  <a:schemeClr val="tx1"/>
                </a:solidFill>
                <a:latin typeface="+mj-lt"/>
                <a:ea typeface="+mj-ea"/>
                <a:cs typeface="+mj-cs"/>
              </a:defRPr>
            </a:lvl1pPr>
          </a:lstStyle>
          <a:p>
            <a:pPr algn="l"/>
            <a:r>
              <a:rPr lang="es-ES" sz="1200" b="0" i="0" dirty="0">
                <a:solidFill>
                  <a:schemeClr val="accent6"/>
                </a:solidFill>
                <a:latin typeface="Arial" panose="020B0604020202020204" pitchFamily="34" charset="0"/>
                <a:cs typeface="Arial" panose="020B0604020202020204" pitchFamily="34" charset="0"/>
              </a:rPr>
              <a:t>00. Título capítulo</a:t>
            </a:r>
          </a:p>
        </p:txBody>
      </p:sp>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fld id="{775ED96C-8A7C-D448-A949-4DBCC0EB801B}"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59" name="Marcador de texto 6">
            <a:extLst>
              <a:ext uri="{FF2B5EF4-FFF2-40B4-BE49-F238E27FC236}">
                <a16:creationId xmlns:a16="http://schemas.microsoft.com/office/drawing/2014/main" id="{8F3400B1-D594-4442-B737-BCF5A38E0D67}"/>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62" name="Marcador de texto 25">
            <a:extLst>
              <a:ext uri="{FF2B5EF4-FFF2-40B4-BE49-F238E27FC236}">
                <a16:creationId xmlns:a16="http://schemas.microsoft.com/office/drawing/2014/main" id="{7071F130-476B-F547-91B8-CC3DB646FAF6}"/>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63" name="Marcador de texto 25">
            <a:extLst>
              <a:ext uri="{FF2B5EF4-FFF2-40B4-BE49-F238E27FC236}">
                <a16:creationId xmlns:a16="http://schemas.microsoft.com/office/drawing/2014/main" id="{966C36CF-F134-D443-966D-C0FD80B7D93C}"/>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75" name="Marcador de texto 72">
            <a:extLst>
              <a:ext uri="{FF2B5EF4-FFF2-40B4-BE49-F238E27FC236}">
                <a16:creationId xmlns:a16="http://schemas.microsoft.com/office/drawing/2014/main" id="{E574A015-B695-054C-8660-B90EFB0B5574}"/>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latin typeface="Visuelt Pro" panose="020B0503040202040104" pitchFamily="34" charset="0"/>
              </a:defRPr>
            </a:lvl1pPr>
          </a:lstStyle>
          <a:p>
            <a:r>
              <a:rPr lang="es-ES" dirty="0"/>
              <a:t>Título párrafo</a:t>
            </a:r>
          </a:p>
        </p:txBody>
      </p:sp>
      <p:sp>
        <p:nvSpPr>
          <p:cNvPr id="76" name="Marcador de texto 72">
            <a:extLst>
              <a:ext uri="{FF2B5EF4-FFF2-40B4-BE49-F238E27FC236}">
                <a16:creationId xmlns:a16="http://schemas.microsoft.com/office/drawing/2014/main" id="{E57B0336-35A7-744C-B23C-CB974E3E196A}"/>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77" name="Marcador de texto 25">
            <a:extLst>
              <a:ext uri="{FF2B5EF4-FFF2-40B4-BE49-F238E27FC236}">
                <a16:creationId xmlns:a16="http://schemas.microsoft.com/office/drawing/2014/main" id="{A246425E-9EFA-A848-8A09-15535F0A6EB9}"/>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78"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33021" y="4558926"/>
            <a:ext cx="4721161" cy="1180042"/>
          </a:xfrm>
          <a:prstGeom prst="rect">
            <a:avLst/>
          </a:prstGeom>
        </p:spPr>
        <p:txBody>
          <a:bodyPr/>
          <a:lstStyle>
            <a:lvl1pPr marL="285750" indent="-285750">
              <a:lnSpc>
                <a:spcPct val="100000"/>
              </a:lnSpc>
              <a:spcBef>
                <a:spcPts val="100"/>
              </a:spcBef>
              <a:buClr>
                <a:schemeClr val="tx1"/>
              </a:buClr>
              <a:buFont typeface="Arial" panose="020B0604020202020204" pitchFamily="34" charset="0"/>
              <a:buChar char="•"/>
              <a:defRPr sz="1300">
                <a:solidFill>
                  <a:schemeClr val="bg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79"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33021" y="1885739"/>
            <a:ext cx="4748786" cy="342900"/>
          </a:xfrm>
          <a:prstGeom prst="rect">
            <a:avLst/>
          </a:prstGeom>
        </p:spPr>
        <p:txBody>
          <a:bodyPr/>
          <a:lstStyle>
            <a:lvl1pPr marL="0" indent="0">
              <a:spcBef>
                <a:spcPts val="100"/>
              </a:spcBef>
              <a:buNone/>
              <a:defRPr sz="1300" b="1">
                <a:solidFill>
                  <a:schemeClr val="bg1"/>
                </a:solidFill>
                <a:latin typeface="Visuelt Pro" panose="020B0503040202040104" pitchFamily="34" charset="0"/>
              </a:defRPr>
            </a:lvl1pPr>
          </a:lstStyle>
          <a:p>
            <a:r>
              <a:rPr lang="es-ES" dirty="0"/>
              <a:t>Título párrafo</a:t>
            </a:r>
          </a:p>
        </p:txBody>
      </p:sp>
      <p:sp>
        <p:nvSpPr>
          <p:cNvPr id="80"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33021" y="2424903"/>
            <a:ext cx="4721161"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6" name="Imagen 15">
            <a:extLst>
              <a:ext uri="{FF2B5EF4-FFF2-40B4-BE49-F238E27FC236}">
                <a16:creationId xmlns:a16="http://schemas.microsoft.com/office/drawing/2014/main" id="{E21E2552-C813-F846-AEDA-3751F2FD5B3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3757906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sp>
        <p:nvSpPr>
          <p:cNvPr id="32" name="Rectángulo 31">
            <a:extLst>
              <a:ext uri="{FF2B5EF4-FFF2-40B4-BE49-F238E27FC236}">
                <a16:creationId xmlns:a16="http://schemas.microsoft.com/office/drawing/2014/main" id="{EC5A1A76-DED3-E845-BEE2-CEC5330692FA}"/>
              </a:ext>
            </a:extLst>
          </p:cNvPr>
          <p:cNvSpPr/>
          <p:nvPr userDrawn="1"/>
        </p:nvSpPr>
        <p:spPr>
          <a:xfrm>
            <a:off x="0" y="-3889"/>
            <a:ext cx="607906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fld id="{51ED7880-D15C-3944-8CCA-292490C09F89}"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78"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05396" y="4568825"/>
            <a:ext cx="4715835"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bg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79"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05396" y="1885739"/>
            <a:ext cx="4721161" cy="342900"/>
          </a:xfrm>
          <a:prstGeom prst="rect">
            <a:avLst/>
          </a:prstGeom>
        </p:spPr>
        <p:txBody>
          <a:bodyPr/>
          <a:lstStyle>
            <a:lvl1pPr marL="0" indent="0">
              <a:spcBef>
                <a:spcPts val="100"/>
              </a:spcBef>
              <a:buNone/>
              <a:defRPr sz="1300" b="1">
                <a:solidFill>
                  <a:schemeClr val="accent6"/>
                </a:solidFill>
                <a:latin typeface="Visuelt Pro" panose="020B0503040202040104" pitchFamily="34" charset="0"/>
              </a:defRPr>
            </a:lvl1pPr>
          </a:lstStyle>
          <a:p>
            <a:r>
              <a:rPr lang="es-ES" dirty="0"/>
              <a:t>Título párrafo</a:t>
            </a:r>
          </a:p>
        </p:txBody>
      </p:sp>
      <p:sp>
        <p:nvSpPr>
          <p:cNvPr id="80"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05396" y="2424903"/>
            <a:ext cx="4721161"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21" name="Marcador de texto 6">
            <a:extLst>
              <a:ext uri="{FF2B5EF4-FFF2-40B4-BE49-F238E27FC236}">
                <a16:creationId xmlns:a16="http://schemas.microsoft.com/office/drawing/2014/main" id="{373FDF6B-B8DD-3043-9C53-9BC45BEE993B}"/>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bg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22" name="Marcador de texto 25">
            <a:extLst>
              <a:ext uri="{FF2B5EF4-FFF2-40B4-BE49-F238E27FC236}">
                <a16:creationId xmlns:a16="http://schemas.microsoft.com/office/drawing/2014/main" id="{7858CACE-248D-0542-9330-FD123F443837}"/>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3" name="Marcador de texto 25">
            <a:extLst>
              <a:ext uri="{FF2B5EF4-FFF2-40B4-BE49-F238E27FC236}">
                <a16:creationId xmlns:a16="http://schemas.microsoft.com/office/drawing/2014/main" id="{47602718-D3D1-754F-839A-F5A32281991F}"/>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24" name="Marcador de texto 72">
            <a:extLst>
              <a:ext uri="{FF2B5EF4-FFF2-40B4-BE49-F238E27FC236}">
                <a16:creationId xmlns:a16="http://schemas.microsoft.com/office/drawing/2014/main" id="{56DFAD2A-F2E0-F74A-89E8-ECCE98F861E7}"/>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bg1"/>
                </a:solidFill>
                <a:latin typeface="Visuelt Pro" panose="020B0503040202040104" pitchFamily="34" charset="0"/>
              </a:defRPr>
            </a:lvl1pPr>
          </a:lstStyle>
          <a:p>
            <a:r>
              <a:rPr lang="es-ES" dirty="0"/>
              <a:t>Título párrafo</a:t>
            </a:r>
          </a:p>
        </p:txBody>
      </p:sp>
      <p:sp>
        <p:nvSpPr>
          <p:cNvPr id="25" name="Marcador de texto 72">
            <a:extLst>
              <a:ext uri="{FF2B5EF4-FFF2-40B4-BE49-F238E27FC236}">
                <a16:creationId xmlns:a16="http://schemas.microsoft.com/office/drawing/2014/main" id="{FCAA76A4-2A2C-EE43-9D9B-DF318B0AF223}"/>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solidFill>
                  <a:schemeClr val="bg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26" name="Marcador de texto 25">
            <a:extLst>
              <a:ext uri="{FF2B5EF4-FFF2-40B4-BE49-F238E27FC236}">
                <a16:creationId xmlns:a16="http://schemas.microsoft.com/office/drawing/2014/main" id="{BD6CA84F-EEBF-1F43-BA6C-8C9BDF679FD5}"/>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4" name="Imagen 13">
            <a:extLst>
              <a:ext uri="{FF2B5EF4-FFF2-40B4-BE49-F238E27FC236}">
                <a16:creationId xmlns:a16="http://schemas.microsoft.com/office/drawing/2014/main" id="{ED60EF30-241A-3342-80AD-D10B53AC81A3}"/>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246541069"/>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C">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B3F50DC-F75A-674C-A65B-9D93EA9133C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229287" y="0"/>
            <a:ext cx="5962713" cy="6858000"/>
          </a:xfrm>
          <a:prstGeom prst="rect">
            <a:avLst/>
          </a:prstGeom>
        </p:spPr>
      </p:pic>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fld id="{9CD02AA0-914F-B249-A00E-369D1D4205ED}"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10" name="Marcador de texto 6">
            <a:extLst>
              <a:ext uri="{FF2B5EF4-FFF2-40B4-BE49-F238E27FC236}">
                <a16:creationId xmlns:a16="http://schemas.microsoft.com/office/drawing/2014/main" id="{839E92D0-F74C-D24A-B9B5-A1E9A4204967}"/>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chemeClr val="accent6"/>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3" name="Marcador de texto 72">
            <a:extLst>
              <a:ext uri="{FF2B5EF4-FFF2-40B4-BE49-F238E27FC236}">
                <a16:creationId xmlns:a16="http://schemas.microsoft.com/office/drawing/2014/main" id="{A7F09EDC-261E-E044-9605-5F48004AA2CC}"/>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4" name="Marcador de texto 72">
            <a:extLst>
              <a:ext uri="{FF2B5EF4-FFF2-40B4-BE49-F238E27FC236}">
                <a16:creationId xmlns:a16="http://schemas.microsoft.com/office/drawing/2014/main" id="{E018DC42-B9C2-B340-BB46-3221EDF8690E}"/>
              </a:ext>
            </a:extLst>
          </p:cNvPr>
          <p:cNvSpPr>
            <a:spLocks noGrp="1"/>
          </p:cNvSpPr>
          <p:nvPr>
            <p:ph type="body" sz="quarter" idx="21" hasCustomPrompt="1"/>
          </p:nvPr>
        </p:nvSpPr>
        <p:spPr>
          <a:xfrm>
            <a:off x="285090" y="2424903"/>
            <a:ext cx="4693536" cy="1950242"/>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7" name="Imagen 16">
            <a:extLst>
              <a:ext uri="{FF2B5EF4-FFF2-40B4-BE49-F238E27FC236}">
                <a16:creationId xmlns:a16="http://schemas.microsoft.com/office/drawing/2014/main" id="{65EEC487-2A86-6945-AA4B-CF4C2C115288}"/>
              </a:ext>
            </a:extLst>
          </p:cNvPr>
          <p:cNvPicPr>
            <a:picLocks noChangeAspect="1"/>
          </p:cNvPicPr>
          <p:nvPr userDrawn="1"/>
        </p:nvPicPr>
        <p:blipFill>
          <a:blip r:embed="rId3"/>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99234840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eño 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3D64029-0A92-204A-87B9-1FB3C47A28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23"/>
          <a:stretch/>
        </p:blipFill>
        <p:spPr>
          <a:xfrm>
            <a:off x="6597748" y="0"/>
            <a:ext cx="5615684" cy="6866467"/>
          </a:xfrm>
          <a:prstGeom prst="rect">
            <a:avLst/>
          </a:prstGeom>
        </p:spPr>
      </p:pic>
      <p:sp>
        <p:nvSpPr>
          <p:cNvPr id="38" name="CuadroTexto 37">
            <a:extLst>
              <a:ext uri="{FF2B5EF4-FFF2-40B4-BE49-F238E27FC236}">
                <a16:creationId xmlns:a16="http://schemas.microsoft.com/office/drawing/2014/main" id="{EA7C54CE-AA5B-6648-AE4E-9DA0E5BA6F20}"/>
              </a:ext>
            </a:extLst>
          </p:cNvPr>
          <p:cNvSpPr txBox="1"/>
          <p:nvPr userDrawn="1"/>
        </p:nvSpPr>
        <p:spPr>
          <a:xfrm>
            <a:off x="10915587" y="6399354"/>
            <a:ext cx="1056278" cy="276999"/>
          </a:xfrm>
          <a:prstGeom prst="rect">
            <a:avLst/>
          </a:prstGeom>
          <a:noFill/>
        </p:spPr>
        <p:txBody>
          <a:bodyPr wrap="square" rtlCol="0">
            <a:spAutoFit/>
          </a:bodyPr>
          <a:lstStyle/>
          <a:p>
            <a:pPr algn="r"/>
            <a:fld id="{530C3593-96E0-5B4D-87BC-EB7EB3CCA73E}"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0" name="Marcador de texto 25">
            <a:extLst>
              <a:ext uri="{FF2B5EF4-FFF2-40B4-BE49-F238E27FC236}">
                <a16:creationId xmlns:a16="http://schemas.microsoft.com/office/drawing/2014/main" id="{D79F9DE1-B7ED-FB4C-8312-2BE5BFC035C0}"/>
              </a:ext>
            </a:extLst>
          </p:cNvPr>
          <p:cNvSpPr>
            <a:spLocks noGrp="1"/>
          </p:cNvSpPr>
          <p:nvPr>
            <p:ph type="body" sz="quarter" idx="10" hasCustomPrompt="1"/>
          </p:nvPr>
        </p:nvSpPr>
        <p:spPr>
          <a:xfrm>
            <a:off x="257465" y="884512"/>
            <a:ext cx="4749795"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5E237027-DC7E-9B43-BB10-850FCEC3C655}"/>
              </a:ext>
            </a:extLst>
          </p:cNvPr>
          <p:cNvSpPr>
            <a:spLocks noGrp="1"/>
          </p:cNvSpPr>
          <p:nvPr>
            <p:ph type="body" sz="quarter" idx="19" hasCustomPrompt="1"/>
          </p:nvPr>
        </p:nvSpPr>
        <p:spPr>
          <a:xfrm>
            <a:off x="257465" y="306003"/>
            <a:ext cx="4794904"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2" name="Marcador de texto 25">
            <a:extLst>
              <a:ext uri="{FF2B5EF4-FFF2-40B4-BE49-F238E27FC236}">
                <a16:creationId xmlns:a16="http://schemas.microsoft.com/office/drawing/2014/main" id="{56DB1BF4-82DE-2D46-95DF-90816C164790}"/>
              </a:ext>
            </a:extLst>
          </p:cNvPr>
          <p:cNvSpPr>
            <a:spLocks noGrp="1"/>
          </p:cNvSpPr>
          <p:nvPr>
            <p:ph type="body" sz="quarter" idx="12" hasCustomPrompt="1"/>
          </p:nvPr>
        </p:nvSpPr>
        <p:spPr>
          <a:xfrm>
            <a:off x="257465" y="6399353"/>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5" name="Marcador de texto 25">
            <a:extLst>
              <a:ext uri="{FF2B5EF4-FFF2-40B4-BE49-F238E27FC236}">
                <a16:creationId xmlns:a16="http://schemas.microsoft.com/office/drawing/2014/main" id="{2BDFDAE8-4D7D-7C40-93DC-38873B97E92C}"/>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18" name="Marcador de texto 72">
            <a:extLst>
              <a:ext uri="{FF2B5EF4-FFF2-40B4-BE49-F238E27FC236}">
                <a16:creationId xmlns:a16="http://schemas.microsoft.com/office/drawing/2014/main" id="{7C4D0A1A-0C45-AC42-8BF1-9C0585D4429E}"/>
              </a:ext>
            </a:extLst>
          </p:cNvPr>
          <p:cNvSpPr>
            <a:spLocks noGrp="1"/>
          </p:cNvSpPr>
          <p:nvPr>
            <p:ph type="body" sz="quarter" idx="21" hasCustomPrompt="1"/>
          </p:nvPr>
        </p:nvSpPr>
        <p:spPr>
          <a:xfrm>
            <a:off x="259176" y="3346065"/>
            <a:ext cx="5543328"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3" name="Imagen 12">
            <a:extLst>
              <a:ext uri="{FF2B5EF4-FFF2-40B4-BE49-F238E27FC236}">
                <a16:creationId xmlns:a16="http://schemas.microsoft.com/office/drawing/2014/main" id="{2DFCC509-E98E-C347-B5BB-5ECC13E5FBF0}"/>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764300617"/>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seño E">
    <p:spTree>
      <p:nvGrpSpPr>
        <p:cNvPr id="1" name=""/>
        <p:cNvGrpSpPr/>
        <p:nvPr/>
      </p:nvGrpSpPr>
      <p:grpSpPr>
        <a:xfrm>
          <a:off x="0" y="0"/>
          <a:ext cx="0" cy="0"/>
          <a:chOff x="0" y="0"/>
          <a:chExt cx="0" cy="0"/>
        </a:xfrm>
      </p:grpSpPr>
      <p:sp>
        <p:nvSpPr>
          <p:cNvPr id="14" name="Marcador de posición de imagen 5">
            <a:extLst>
              <a:ext uri="{FF2B5EF4-FFF2-40B4-BE49-F238E27FC236}">
                <a16:creationId xmlns:a16="http://schemas.microsoft.com/office/drawing/2014/main" id="{4600176F-A67F-1C4F-9B01-19EF39884E34}"/>
              </a:ext>
            </a:extLst>
          </p:cNvPr>
          <p:cNvSpPr>
            <a:spLocks noGrp="1"/>
          </p:cNvSpPr>
          <p:nvPr>
            <p:ph type="pic" sz="quarter" idx="22"/>
          </p:nvPr>
        </p:nvSpPr>
        <p:spPr>
          <a:xfrm>
            <a:off x="6602413" y="-1"/>
            <a:ext cx="5589587" cy="6866467"/>
          </a:xfrm>
          <a:prstGeom prst="rect">
            <a:avLst/>
          </a:prstGeom>
        </p:spPr>
        <p:txBody>
          <a:bodyPr/>
          <a:lstStyle>
            <a:lvl1pPr>
              <a:defRPr>
                <a:latin typeface="Visuelt Pro" panose="020B0503040202040104" pitchFamily="34" charset="0"/>
              </a:defRPr>
            </a:lvl1pPr>
          </a:lstStyle>
          <a:p>
            <a:endParaRPr lang="es-ES"/>
          </a:p>
        </p:txBody>
      </p:sp>
      <p:sp>
        <p:nvSpPr>
          <p:cNvPr id="38" name="CuadroTexto 37">
            <a:extLst>
              <a:ext uri="{FF2B5EF4-FFF2-40B4-BE49-F238E27FC236}">
                <a16:creationId xmlns:a16="http://schemas.microsoft.com/office/drawing/2014/main" id="{EA7C54CE-AA5B-6648-AE4E-9DA0E5BA6F20}"/>
              </a:ext>
            </a:extLst>
          </p:cNvPr>
          <p:cNvSpPr txBox="1"/>
          <p:nvPr userDrawn="1"/>
        </p:nvSpPr>
        <p:spPr>
          <a:xfrm>
            <a:off x="10915587" y="6399354"/>
            <a:ext cx="1056278" cy="276999"/>
          </a:xfrm>
          <a:prstGeom prst="rect">
            <a:avLst/>
          </a:prstGeom>
          <a:noFill/>
        </p:spPr>
        <p:txBody>
          <a:bodyPr wrap="square" rtlCol="0">
            <a:spAutoFit/>
          </a:bodyPr>
          <a:lstStyle/>
          <a:p>
            <a:pPr algn="r"/>
            <a:fld id="{F01595CB-EB2D-7741-81D6-1C45679D1180}"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7" name="Marcador de texto 25">
            <a:extLst>
              <a:ext uri="{FF2B5EF4-FFF2-40B4-BE49-F238E27FC236}">
                <a16:creationId xmlns:a16="http://schemas.microsoft.com/office/drawing/2014/main" id="{0428A29B-8E68-B94F-B556-33F4E0C76941}"/>
              </a:ext>
            </a:extLst>
          </p:cNvPr>
          <p:cNvSpPr>
            <a:spLocks noGrp="1"/>
          </p:cNvSpPr>
          <p:nvPr>
            <p:ph type="body" sz="quarter" idx="10" hasCustomPrompt="1"/>
          </p:nvPr>
        </p:nvSpPr>
        <p:spPr>
          <a:xfrm>
            <a:off x="257465" y="884512"/>
            <a:ext cx="4749795"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9" name="Marcador de texto 25">
            <a:extLst>
              <a:ext uri="{FF2B5EF4-FFF2-40B4-BE49-F238E27FC236}">
                <a16:creationId xmlns:a16="http://schemas.microsoft.com/office/drawing/2014/main" id="{FB5CB3A2-882C-F642-917B-B21D108C05F7}"/>
              </a:ext>
            </a:extLst>
          </p:cNvPr>
          <p:cNvSpPr>
            <a:spLocks noGrp="1"/>
          </p:cNvSpPr>
          <p:nvPr>
            <p:ph type="body" sz="quarter" idx="19" hasCustomPrompt="1"/>
          </p:nvPr>
        </p:nvSpPr>
        <p:spPr>
          <a:xfrm>
            <a:off x="257465" y="306003"/>
            <a:ext cx="4794904"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20" name="Marcador de texto 25">
            <a:extLst>
              <a:ext uri="{FF2B5EF4-FFF2-40B4-BE49-F238E27FC236}">
                <a16:creationId xmlns:a16="http://schemas.microsoft.com/office/drawing/2014/main" id="{52B5DD65-30D1-4D42-9B0C-AD0B23430BA8}"/>
              </a:ext>
            </a:extLst>
          </p:cNvPr>
          <p:cNvSpPr>
            <a:spLocks noGrp="1"/>
          </p:cNvSpPr>
          <p:nvPr>
            <p:ph type="body" sz="quarter" idx="12" hasCustomPrompt="1"/>
          </p:nvPr>
        </p:nvSpPr>
        <p:spPr>
          <a:xfrm>
            <a:off x="257465" y="6399353"/>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21" name="Marcador de texto 25">
            <a:extLst>
              <a:ext uri="{FF2B5EF4-FFF2-40B4-BE49-F238E27FC236}">
                <a16:creationId xmlns:a16="http://schemas.microsoft.com/office/drawing/2014/main" id="{70C6720C-1511-414A-BF90-FDBD2BE05AB9}"/>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22" name="Marcador de texto 72">
            <a:extLst>
              <a:ext uri="{FF2B5EF4-FFF2-40B4-BE49-F238E27FC236}">
                <a16:creationId xmlns:a16="http://schemas.microsoft.com/office/drawing/2014/main" id="{2AE5EEC3-1C8B-8F4C-B9D9-E28B6D88EA3F}"/>
              </a:ext>
            </a:extLst>
          </p:cNvPr>
          <p:cNvSpPr>
            <a:spLocks noGrp="1"/>
          </p:cNvSpPr>
          <p:nvPr>
            <p:ph type="body" sz="quarter" idx="21" hasCustomPrompt="1"/>
          </p:nvPr>
        </p:nvSpPr>
        <p:spPr>
          <a:xfrm>
            <a:off x="259176" y="3346065"/>
            <a:ext cx="5543328"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0" name="Imagen 9">
            <a:extLst>
              <a:ext uri="{FF2B5EF4-FFF2-40B4-BE49-F238E27FC236}">
                <a16:creationId xmlns:a16="http://schemas.microsoft.com/office/drawing/2014/main" id="{B6D35D45-7030-2D4B-84F8-52D62A9B5082}"/>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44816358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inal">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A98B2BFC-9FDE-5B4B-BCF2-2C8FCC4E8506}"/>
              </a:ext>
            </a:extLst>
          </p:cNvPr>
          <p:cNvPicPr>
            <a:picLocks noChangeAspect="1"/>
          </p:cNvPicPr>
          <p:nvPr userDrawn="1"/>
        </p:nvPicPr>
        <p:blipFill rotWithShape="1">
          <a:blip r:embed="rId2"/>
          <a:srcRect l="148"/>
          <a:stretch/>
        </p:blipFill>
        <p:spPr>
          <a:xfrm>
            <a:off x="0" y="0"/>
            <a:ext cx="12192000" cy="6858000"/>
          </a:xfrm>
          <a:prstGeom prst="rect">
            <a:avLst/>
          </a:prstGeom>
        </p:spPr>
      </p:pic>
      <p:sp>
        <p:nvSpPr>
          <p:cNvPr id="9"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1207370"/>
          </a:xfrm>
          <a:prstGeom prst="rect">
            <a:avLst/>
          </a:prstGeom>
        </p:spPr>
        <p:txBody>
          <a:bodyPr wrap="square" lIns="0" tIns="0" rIns="0" bIns="0"/>
          <a:lstStyle>
            <a:lvl1pPr marL="0" indent="0">
              <a:lnSpc>
                <a:spcPct val="100000"/>
              </a:lnSpc>
              <a:spcBef>
                <a:spcPts val="0"/>
              </a:spcBef>
              <a:buFontTx/>
              <a:buNone/>
              <a:defRPr sz="80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¡Gracias!</a:t>
            </a:r>
          </a:p>
        </p:txBody>
      </p:sp>
    </p:spTree>
    <p:extLst>
      <p:ext uri="{BB962C8B-B14F-4D97-AF65-F5344CB8AC3E}">
        <p14:creationId xmlns:p14="http://schemas.microsoft.com/office/powerpoint/2010/main" val="7256031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seño F">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3" name="Marcador de texto 72">
            <a:extLst>
              <a:ext uri="{FF2B5EF4-FFF2-40B4-BE49-F238E27FC236}">
                <a16:creationId xmlns:a16="http://schemas.microsoft.com/office/drawing/2014/main" id="{A7F09EDC-261E-E044-9605-5F48004AA2CC}"/>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4" name="Marcador de texto 72">
            <a:extLst>
              <a:ext uri="{FF2B5EF4-FFF2-40B4-BE49-F238E27FC236}">
                <a16:creationId xmlns:a16="http://schemas.microsoft.com/office/drawing/2014/main" id="{E018DC42-B9C2-B340-BB46-3221EDF8690E}"/>
              </a:ext>
            </a:extLst>
          </p:cNvPr>
          <p:cNvSpPr>
            <a:spLocks noGrp="1"/>
          </p:cNvSpPr>
          <p:nvPr>
            <p:ph type="body" sz="quarter" idx="21" hasCustomPrompt="1"/>
          </p:nvPr>
        </p:nvSpPr>
        <p:spPr>
          <a:xfrm>
            <a:off x="285090" y="2424902"/>
            <a:ext cx="4693536" cy="3747297"/>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6" name="CuadroTexto 15">
            <a:extLst>
              <a:ext uri="{FF2B5EF4-FFF2-40B4-BE49-F238E27FC236}">
                <a16:creationId xmlns:a16="http://schemas.microsoft.com/office/drawing/2014/main" id="{27B1A6EA-CC82-214E-AC21-5C78BDE6CE27}"/>
              </a:ext>
            </a:extLst>
          </p:cNvPr>
          <p:cNvSpPr txBox="1"/>
          <p:nvPr userDrawn="1"/>
        </p:nvSpPr>
        <p:spPr>
          <a:xfrm>
            <a:off x="10915587" y="6399354"/>
            <a:ext cx="1056278" cy="276999"/>
          </a:xfrm>
          <a:prstGeom prst="rect">
            <a:avLst/>
          </a:prstGeom>
          <a:noFill/>
        </p:spPr>
        <p:txBody>
          <a:bodyPr wrap="square" rtlCol="0">
            <a:spAutoFit/>
          </a:bodyPr>
          <a:lstStyle/>
          <a:p>
            <a:pPr algn="r"/>
            <a:fld id="{80DF77F4-4D2F-BE49-8BF4-309589EFCC2D}"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pic>
        <p:nvPicPr>
          <p:cNvPr id="10" name="Imagen 9">
            <a:extLst>
              <a:ext uri="{FF2B5EF4-FFF2-40B4-BE49-F238E27FC236}">
                <a16:creationId xmlns:a16="http://schemas.microsoft.com/office/drawing/2014/main" id="{DE0B3C2B-6A56-9B4B-BCC8-AE96AC0EF826}"/>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057387241"/>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seño G">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0D7C52A1-C3B8-BF40-A9A8-BC187650CF5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accent6"/>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C76B19EF-F42C-E749-965B-80312A64DBD8}"/>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accent6"/>
                </a:solidFill>
                <a:latin typeface="Visuelt Pro" panose="020B0503040202040104" pitchFamily="34" charset="0"/>
              </a:defRPr>
            </a:lvl1pPr>
          </a:lstStyle>
          <a:p>
            <a:r>
              <a:rPr lang="es-ES" dirty="0"/>
              <a:t>00. Título capítulo</a:t>
            </a:r>
          </a:p>
        </p:txBody>
      </p:sp>
      <p:sp>
        <p:nvSpPr>
          <p:cNvPr id="15" name="Marcador de texto 25">
            <a:extLst>
              <a:ext uri="{FF2B5EF4-FFF2-40B4-BE49-F238E27FC236}">
                <a16:creationId xmlns:a16="http://schemas.microsoft.com/office/drawing/2014/main" id="{A15C4899-7BBA-3945-BA97-98DBFDC717D2}"/>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6" name="CuadroTexto 15">
            <a:extLst>
              <a:ext uri="{FF2B5EF4-FFF2-40B4-BE49-F238E27FC236}">
                <a16:creationId xmlns:a16="http://schemas.microsoft.com/office/drawing/2014/main" id="{F661D2BD-CAB8-1245-A6F7-AC8245AA5FB3}"/>
              </a:ext>
            </a:extLst>
          </p:cNvPr>
          <p:cNvSpPr txBox="1"/>
          <p:nvPr userDrawn="1"/>
        </p:nvSpPr>
        <p:spPr>
          <a:xfrm>
            <a:off x="10915587" y="6399354"/>
            <a:ext cx="1056278" cy="276999"/>
          </a:xfrm>
          <a:prstGeom prst="rect">
            <a:avLst/>
          </a:prstGeom>
          <a:noFill/>
        </p:spPr>
        <p:txBody>
          <a:bodyPr wrap="square" rtlCol="0">
            <a:spAutoFit/>
          </a:bodyPr>
          <a:lstStyle/>
          <a:p>
            <a:pPr algn="r"/>
            <a:fld id="{114F1A5A-5DEC-524D-8958-4A86FCF8FC28}"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pic>
        <p:nvPicPr>
          <p:cNvPr id="8" name="Imagen 7">
            <a:extLst>
              <a:ext uri="{FF2B5EF4-FFF2-40B4-BE49-F238E27FC236}">
                <a16:creationId xmlns:a16="http://schemas.microsoft.com/office/drawing/2014/main" id="{0CF5DE69-7F84-1C42-9C78-95952CBB2CD8}"/>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960084339"/>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Diseño E">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494B85F6-9C12-014E-82BC-60AF8367F8F5}"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9" name="Imagen 8">
            <a:extLst>
              <a:ext uri="{FF2B5EF4-FFF2-40B4-BE49-F238E27FC236}">
                <a16:creationId xmlns:a16="http://schemas.microsoft.com/office/drawing/2014/main" id="{93552BD7-4574-8743-9150-E62FBA47D15E}"/>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848464435"/>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4" name="Imagen 3" descr="Barra_Gri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44" y="6044491"/>
            <a:ext cx="11464547" cy="548643"/>
          </a:xfrm>
          <a:prstGeom prst="rect">
            <a:avLst/>
          </a:prstGeom>
        </p:spPr>
      </p:pic>
      <p:sp>
        <p:nvSpPr>
          <p:cNvPr id="6" name="Slide Number Placeholder 5"/>
          <p:cNvSpPr>
            <a:spLocks noGrp="1"/>
          </p:cNvSpPr>
          <p:nvPr>
            <p:ph type="sldNum" sz="quarter" idx="12"/>
          </p:nvPr>
        </p:nvSpPr>
        <p:spPr>
          <a:xfrm>
            <a:off x="695360" y="6095427"/>
            <a:ext cx="2743200" cy="365125"/>
          </a:xfrm>
        </p:spPr>
        <p:txBody>
          <a:bodyPr/>
          <a:lstStyle/>
          <a:p>
            <a:fld id="{E340BA3A-5DDA-134E-9763-2B0E440B08E8}" type="slidenum">
              <a:rPr lang="es-ES_tradnl" smtClean="0"/>
              <a:t>‹Nº›</a:t>
            </a:fld>
            <a:endParaRPr lang="es-ES_tradnl"/>
          </a:p>
        </p:txBody>
      </p:sp>
      <p:cxnSp>
        <p:nvCxnSpPr>
          <p:cNvPr id="5" name="Conector recto 4"/>
          <p:cNvCxnSpPr/>
          <p:nvPr userDrawn="1"/>
        </p:nvCxnSpPr>
        <p:spPr>
          <a:xfrm flipV="1">
            <a:off x="378111" y="690528"/>
            <a:ext cx="11310428" cy="16443"/>
          </a:xfrm>
          <a:prstGeom prst="line">
            <a:avLst/>
          </a:prstGeom>
          <a:ln w="9525"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38200" y="817395"/>
            <a:ext cx="5688313" cy="1194031"/>
          </a:xfrm>
        </p:spPr>
        <p:txBody>
          <a:bodyPr anchor="t">
            <a:normAutofit/>
          </a:bodyPr>
          <a:lstStyle>
            <a:lvl1pPr>
              <a:defRPr sz="1867" b="0" i="0">
                <a:solidFill>
                  <a:srgbClr val="5D5D5D"/>
                </a:solidFill>
                <a:latin typeface="ApexNew-Light"/>
                <a:cs typeface="ApexNew-Light"/>
              </a:defRPr>
            </a:lvl1pPr>
          </a:lstStyle>
          <a:p>
            <a:r>
              <a:rPr lang="es-ES" dirty="0"/>
              <a:t>Clic para editar título</a:t>
            </a:r>
            <a:endParaRPr lang="en-US" dirty="0"/>
          </a:p>
        </p:txBody>
      </p:sp>
      <p:sp>
        <p:nvSpPr>
          <p:cNvPr id="12" name="Marcador de texto 11"/>
          <p:cNvSpPr>
            <a:spLocks noGrp="1"/>
          </p:cNvSpPr>
          <p:nvPr>
            <p:ph type="body" sz="quarter" idx="13" hasCustomPrompt="1"/>
          </p:nvPr>
        </p:nvSpPr>
        <p:spPr>
          <a:xfrm>
            <a:off x="6810401" y="272873"/>
            <a:ext cx="5108291" cy="362444"/>
          </a:xfrm>
        </p:spPr>
        <p:txBody>
          <a:bodyPr anchor="ctr">
            <a:noAutofit/>
          </a:bodyPr>
          <a:lstStyle>
            <a:lvl1pPr marL="0" indent="0">
              <a:buNone/>
              <a:defRPr sz="2400" b="1">
                <a:solidFill>
                  <a:srgbClr val="E05729"/>
                </a:solidFill>
              </a:defRPr>
            </a:lvl1pPr>
          </a:lstStyle>
          <a:p>
            <a:pPr lvl="0"/>
            <a:r>
              <a:rPr lang="es-ES_tradnl" dirty="0"/>
              <a:t>Haga clic para agregar titulo </a:t>
            </a:r>
            <a:endParaRPr lang="es-ES" dirty="0"/>
          </a:p>
        </p:txBody>
      </p:sp>
    </p:spTree>
    <p:extLst>
      <p:ext uri="{BB962C8B-B14F-4D97-AF65-F5344CB8AC3E}">
        <p14:creationId xmlns:p14="http://schemas.microsoft.com/office/powerpoint/2010/main" val="2043477920"/>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Diseño A">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7FDEB1-C7E7-264E-BEF2-65660E1A7C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b="0" i="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CE1C3B5F-C576-0340-8C46-8F0394A7BBF3}"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C55EBDB8-65D6-0E4A-B030-1E865AEFC8E5}"/>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449001615"/>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Diseño B">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D36275F-3158-3E40-8E88-18EE0F31E9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CuadroTexto 12">
            <a:extLst>
              <a:ext uri="{FF2B5EF4-FFF2-40B4-BE49-F238E27FC236}">
                <a16:creationId xmlns:a16="http://schemas.microsoft.com/office/drawing/2014/main" id="{BB85E97A-5666-E74E-8C82-E93E0115A0AD}"/>
              </a:ext>
            </a:extLst>
          </p:cNvPr>
          <p:cNvSpPr txBox="1"/>
          <p:nvPr userDrawn="1"/>
        </p:nvSpPr>
        <p:spPr>
          <a:xfrm>
            <a:off x="10915587" y="6399354"/>
            <a:ext cx="1056278" cy="276999"/>
          </a:xfrm>
          <a:prstGeom prst="rect">
            <a:avLst/>
          </a:prstGeom>
          <a:noFill/>
        </p:spPr>
        <p:txBody>
          <a:bodyPr wrap="square" rtlCol="0">
            <a:spAutoFit/>
          </a:bodyPr>
          <a:lstStyle/>
          <a:p>
            <a:pPr algn="r"/>
            <a:fld id="{A9260B25-D7BA-5A4F-A01B-7563FAF0061D}"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5" name="Título 1">
            <a:extLst>
              <a:ext uri="{FF2B5EF4-FFF2-40B4-BE49-F238E27FC236}">
                <a16:creationId xmlns:a16="http://schemas.microsoft.com/office/drawing/2014/main" id="{ED958E88-22D3-0C44-BFB4-AEE9C2E9E44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6" name="Marcador de texto 25">
            <a:extLst>
              <a:ext uri="{FF2B5EF4-FFF2-40B4-BE49-F238E27FC236}">
                <a16:creationId xmlns:a16="http://schemas.microsoft.com/office/drawing/2014/main" id="{ABE3CAE6-A0C4-B541-8898-3F0AD2B6B997}"/>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tx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7" name="Marcador de texto 25">
            <a:extLst>
              <a:ext uri="{FF2B5EF4-FFF2-40B4-BE49-F238E27FC236}">
                <a16:creationId xmlns:a16="http://schemas.microsoft.com/office/drawing/2014/main" id="{0903A72B-184E-694C-8C61-13AE768339F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tx2"/>
                </a:solidFill>
                <a:latin typeface="Visuelt Pro" panose="020B0503040202040104" pitchFamily="34" charset="0"/>
              </a:defRPr>
            </a:lvl1pPr>
          </a:lstStyle>
          <a:p>
            <a:r>
              <a:rPr lang="es-ES" dirty="0"/>
              <a:t>00. Título capítulo</a:t>
            </a:r>
          </a:p>
        </p:txBody>
      </p:sp>
      <p:sp>
        <p:nvSpPr>
          <p:cNvPr id="28" name="Marcador de texto 25">
            <a:extLst>
              <a:ext uri="{FF2B5EF4-FFF2-40B4-BE49-F238E27FC236}">
                <a16:creationId xmlns:a16="http://schemas.microsoft.com/office/drawing/2014/main" id="{7D603DB6-623D-C140-BDFA-A8C98EA0438A}"/>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1" name="Imagen 10">
            <a:extLst>
              <a:ext uri="{FF2B5EF4-FFF2-40B4-BE49-F238E27FC236}">
                <a16:creationId xmlns:a16="http://schemas.microsoft.com/office/drawing/2014/main" id="{57ED909F-28E6-984F-856C-41D30A7FF574}"/>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677940916"/>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Diseño C">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275D6B4F-3422-354D-92D6-68B215D03878}"/>
              </a:ext>
            </a:extLst>
          </p:cNvPr>
          <p:cNvSpPr txBox="1"/>
          <p:nvPr userDrawn="1"/>
        </p:nvSpPr>
        <p:spPr>
          <a:xfrm>
            <a:off x="10915587" y="6399354"/>
            <a:ext cx="1056278" cy="276999"/>
          </a:xfrm>
          <a:prstGeom prst="rect">
            <a:avLst/>
          </a:prstGeom>
          <a:noFill/>
        </p:spPr>
        <p:txBody>
          <a:bodyPr wrap="square" rtlCol="0">
            <a:spAutoFit/>
          </a:bodyPr>
          <a:lstStyle/>
          <a:p>
            <a:pPr algn="r"/>
            <a:fld id="{AB98A526-CE28-4F45-95D2-5AA607C91AEB}"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6" name="Título 1">
            <a:extLst>
              <a:ext uri="{FF2B5EF4-FFF2-40B4-BE49-F238E27FC236}">
                <a16:creationId xmlns:a16="http://schemas.microsoft.com/office/drawing/2014/main" id="{B8AD0D27-82CE-3F4B-93C5-CC5AE2737805}"/>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7" name="Marcador de texto 25">
            <a:extLst>
              <a:ext uri="{FF2B5EF4-FFF2-40B4-BE49-F238E27FC236}">
                <a16:creationId xmlns:a16="http://schemas.microsoft.com/office/drawing/2014/main" id="{FA47B6BD-8F6C-234F-89B1-1F018BA062B2}"/>
              </a:ext>
            </a:extLst>
          </p:cNvPr>
          <p:cNvSpPr>
            <a:spLocks noGrp="1"/>
          </p:cNvSpPr>
          <p:nvPr>
            <p:ph type="body" sz="quarter" idx="10" hasCustomPrompt="1"/>
          </p:nvPr>
        </p:nvSpPr>
        <p:spPr>
          <a:xfrm>
            <a:off x="257464" y="895337"/>
            <a:ext cx="4114249" cy="523642"/>
          </a:xfrm>
          <a:prstGeom prst="rect">
            <a:avLst/>
          </a:prstGeom>
        </p:spPr>
        <p:txBody>
          <a:bodyPr/>
          <a:lstStyle>
            <a:lvl1pPr marL="0" indent="0">
              <a:buNone/>
              <a:defRPr sz="3100" b="0" i="0">
                <a:solidFill>
                  <a:schemeClr val="bg1"/>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8" name="Marcador de texto 25">
            <a:extLst>
              <a:ext uri="{FF2B5EF4-FFF2-40B4-BE49-F238E27FC236}">
                <a16:creationId xmlns:a16="http://schemas.microsoft.com/office/drawing/2014/main" id="{2CBF1D92-964D-4347-A9A3-234AF31941E0}"/>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00. Título capítulo</a:t>
            </a:r>
          </a:p>
        </p:txBody>
      </p:sp>
      <p:sp>
        <p:nvSpPr>
          <p:cNvPr id="29" name="Marcador de texto 25">
            <a:extLst>
              <a:ext uri="{FF2B5EF4-FFF2-40B4-BE49-F238E27FC236}">
                <a16:creationId xmlns:a16="http://schemas.microsoft.com/office/drawing/2014/main" id="{7C0E5D8D-2821-A24F-AEB3-EE095E1CE99A}"/>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8" name="Imagen 7">
            <a:extLst>
              <a:ext uri="{FF2B5EF4-FFF2-40B4-BE49-F238E27FC236}">
                <a16:creationId xmlns:a16="http://schemas.microsoft.com/office/drawing/2014/main" id="{11B9C683-3668-2A4A-BFC7-40FEF8C838B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951518309"/>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3"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6151563" y="1885739"/>
            <a:ext cx="5345672" cy="4293184"/>
          </a:xfrm>
          <a:prstGeom prst="rect">
            <a:avLst/>
          </a:prstGeom>
        </p:spPr>
        <p:txBody>
          <a:bodyPr/>
          <a:lstStyle>
            <a:lvl1pPr>
              <a:defRPr>
                <a:latin typeface="Visuelt Pro" panose="020B0503040202040104" pitchFamily="34" charset="0"/>
              </a:defRPr>
            </a:lvl1pPr>
          </a:lstStyle>
          <a:p>
            <a:endParaRPr lang="es-ES"/>
          </a:p>
        </p:txBody>
      </p:sp>
      <p:sp>
        <p:nvSpPr>
          <p:cNvPr id="11" name="CuadroTexto 10">
            <a:extLst>
              <a:ext uri="{FF2B5EF4-FFF2-40B4-BE49-F238E27FC236}">
                <a16:creationId xmlns:a16="http://schemas.microsoft.com/office/drawing/2014/main" id="{BB7C310A-8378-204B-90CA-231BD0D04605}"/>
              </a:ext>
            </a:extLst>
          </p:cNvPr>
          <p:cNvSpPr txBox="1"/>
          <p:nvPr userDrawn="1"/>
        </p:nvSpPr>
        <p:spPr>
          <a:xfrm>
            <a:off x="10907121" y="6399354"/>
            <a:ext cx="1056278" cy="276999"/>
          </a:xfrm>
          <a:prstGeom prst="rect">
            <a:avLst/>
          </a:prstGeom>
          <a:noFill/>
        </p:spPr>
        <p:txBody>
          <a:bodyPr wrap="square" rtlCol="0">
            <a:spAutoFit/>
          </a:bodyPr>
          <a:lstStyle/>
          <a:p>
            <a:pPr algn="r"/>
            <a:fld id="{86B7BD8C-AC39-B444-ADFB-2BCC888CC73A}"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2" name="Marcador de texto 25">
            <a:extLst>
              <a:ext uri="{FF2B5EF4-FFF2-40B4-BE49-F238E27FC236}">
                <a16:creationId xmlns:a16="http://schemas.microsoft.com/office/drawing/2014/main" id="{21FF0CA2-4EAC-214E-B68A-3E2098B3D465}"/>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3" name="Marcador de texto 25">
            <a:extLst>
              <a:ext uri="{FF2B5EF4-FFF2-40B4-BE49-F238E27FC236}">
                <a16:creationId xmlns:a16="http://schemas.microsoft.com/office/drawing/2014/main" id="{18F6060D-7439-1646-89FC-3BB88093D95D}"/>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15" name="Marcador de texto 72">
            <a:extLst>
              <a:ext uri="{FF2B5EF4-FFF2-40B4-BE49-F238E27FC236}">
                <a16:creationId xmlns:a16="http://schemas.microsoft.com/office/drawing/2014/main" id="{B36E819B-B0B5-1E42-AA60-3FAC99839969}"/>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6" name="Marcador de texto 72">
            <a:extLst>
              <a:ext uri="{FF2B5EF4-FFF2-40B4-BE49-F238E27FC236}">
                <a16:creationId xmlns:a16="http://schemas.microsoft.com/office/drawing/2014/main" id="{AE970B53-C2DA-7C41-A63E-932C24735282}"/>
              </a:ext>
            </a:extLst>
          </p:cNvPr>
          <p:cNvSpPr>
            <a:spLocks noGrp="1"/>
          </p:cNvSpPr>
          <p:nvPr>
            <p:ph type="body" sz="quarter" idx="21" hasCustomPrompt="1"/>
          </p:nvPr>
        </p:nvSpPr>
        <p:spPr>
          <a:xfrm>
            <a:off x="285090" y="2424902"/>
            <a:ext cx="4693536" cy="3747297"/>
          </a:xfrm>
          <a:prstGeom prst="rect">
            <a:avLst/>
          </a:prstGeom>
        </p:spPr>
        <p:txBody>
          <a:bodyPr/>
          <a:lstStyle>
            <a:lvl1pPr marL="0" indent="0">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
        <p:nvSpPr>
          <p:cNvPr id="17" name="Marcador de texto 25">
            <a:extLst>
              <a:ext uri="{FF2B5EF4-FFF2-40B4-BE49-F238E27FC236}">
                <a16:creationId xmlns:a16="http://schemas.microsoft.com/office/drawing/2014/main" id="{076B0727-BD79-384E-8DC7-DBAF1B2628CE}"/>
              </a:ext>
            </a:extLst>
          </p:cNvPr>
          <p:cNvSpPr>
            <a:spLocks noGrp="1"/>
          </p:cNvSpPr>
          <p:nvPr>
            <p:ph type="body" sz="quarter" idx="12" hasCustomPrompt="1"/>
          </p:nvPr>
        </p:nvSpPr>
        <p:spPr>
          <a:xfrm>
            <a:off x="257464" y="6399354"/>
            <a:ext cx="4721161"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Tree>
    <p:extLst>
      <p:ext uri="{BB962C8B-B14F-4D97-AF65-F5344CB8AC3E}">
        <p14:creationId xmlns:p14="http://schemas.microsoft.com/office/powerpoint/2010/main" val="1447052576"/>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77" name="Marcador de texto 25">
            <a:extLst>
              <a:ext uri="{FF2B5EF4-FFF2-40B4-BE49-F238E27FC236}">
                <a16:creationId xmlns:a16="http://schemas.microsoft.com/office/drawing/2014/main" id="{A246425E-9EFA-A848-8A09-15535F0A6EB9}"/>
              </a:ext>
            </a:extLst>
          </p:cNvPr>
          <p:cNvSpPr>
            <a:spLocks noGrp="1"/>
          </p:cNvSpPr>
          <p:nvPr>
            <p:ph type="body" sz="quarter" idx="12" hasCustomPrompt="1"/>
          </p:nvPr>
        </p:nvSpPr>
        <p:spPr>
          <a:xfrm>
            <a:off x="257464" y="6399354"/>
            <a:ext cx="4743460"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3"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257464" y="1713870"/>
            <a:ext cx="11705935" cy="4493034"/>
          </a:xfrm>
          <a:prstGeom prst="rect">
            <a:avLst/>
          </a:prstGeom>
        </p:spPr>
        <p:txBody>
          <a:bodyPr/>
          <a:lstStyle>
            <a:lvl1pPr>
              <a:defRPr>
                <a:latin typeface="Visuelt Pro" panose="020B0503040202040104" pitchFamily="34" charset="0"/>
              </a:defRPr>
            </a:lvl1pPr>
          </a:lstStyle>
          <a:p>
            <a:endParaRPr lang="es-ES" dirty="0"/>
          </a:p>
        </p:txBody>
      </p:sp>
      <p:sp>
        <p:nvSpPr>
          <p:cNvPr id="10" name="CuadroTexto 9">
            <a:extLst>
              <a:ext uri="{FF2B5EF4-FFF2-40B4-BE49-F238E27FC236}">
                <a16:creationId xmlns:a16="http://schemas.microsoft.com/office/drawing/2014/main" id="{7D58DC16-EC79-6440-A94E-67875825DDA3}"/>
              </a:ext>
            </a:extLst>
          </p:cNvPr>
          <p:cNvSpPr txBox="1"/>
          <p:nvPr userDrawn="1"/>
        </p:nvSpPr>
        <p:spPr>
          <a:xfrm>
            <a:off x="10907121" y="6399354"/>
            <a:ext cx="1056278" cy="276999"/>
          </a:xfrm>
          <a:prstGeom prst="rect">
            <a:avLst/>
          </a:prstGeom>
          <a:noFill/>
        </p:spPr>
        <p:txBody>
          <a:bodyPr wrap="square" rtlCol="0">
            <a:spAutoFit/>
          </a:bodyPr>
          <a:lstStyle/>
          <a:p>
            <a:pPr algn="r"/>
            <a:fld id="{C4D65852-7D58-CC4D-BD65-45526DB8C0C5}"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7" name="Marcador de texto 25">
            <a:extLst>
              <a:ext uri="{FF2B5EF4-FFF2-40B4-BE49-F238E27FC236}">
                <a16:creationId xmlns:a16="http://schemas.microsoft.com/office/drawing/2014/main" id="{034CA42C-4E50-2846-B4B3-FAA21F2D5517}"/>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8" name="Marcador de texto 25">
            <a:extLst>
              <a:ext uri="{FF2B5EF4-FFF2-40B4-BE49-F238E27FC236}">
                <a16:creationId xmlns:a16="http://schemas.microsoft.com/office/drawing/2014/main" id="{4C4C77CA-E7C4-9444-AC8C-2DD9822001C9}"/>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3522011134"/>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seño C">
    <p:spTree>
      <p:nvGrpSpPr>
        <p:cNvPr id="1" name=""/>
        <p:cNvGrpSpPr/>
        <p:nvPr/>
      </p:nvGrpSpPr>
      <p:grpSpPr>
        <a:xfrm>
          <a:off x="0" y="0"/>
          <a:ext cx="0" cy="0"/>
          <a:chOff x="0" y="0"/>
          <a:chExt cx="0" cy="0"/>
        </a:xfrm>
      </p:grpSpPr>
      <p:sp>
        <p:nvSpPr>
          <p:cNvPr id="44" name="CuadroTexto 43">
            <a:extLst>
              <a:ext uri="{FF2B5EF4-FFF2-40B4-BE49-F238E27FC236}">
                <a16:creationId xmlns:a16="http://schemas.microsoft.com/office/drawing/2014/main" id="{96E9210F-E773-2543-8EEC-1DE0DE394513}"/>
              </a:ext>
            </a:extLst>
          </p:cNvPr>
          <p:cNvSpPr txBox="1"/>
          <p:nvPr userDrawn="1"/>
        </p:nvSpPr>
        <p:spPr>
          <a:xfrm>
            <a:off x="10915587" y="6399354"/>
            <a:ext cx="1056278" cy="276999"/>
          </a:xfrm>
          <a:prstGeom prst="rect">
            <a:avLst/>
          </a:prstGeom>
          <a:noFill/>
        </p:spPr>
        <p:txBody>
          <a:bodyPr wrap="square" rtlCol="0">
            <a:spAutoFit/>
          </a:bodyPr>
          <a:lstStyle/>
          <a:p>
            <a:pPr algn="r"/>
            <a:r>
              <a:rPr lang="es-ES" sz="1200" b="0" i="0" dirty="0">
                <a:solidFill>
                  <a:schemeClr val="bg1"/>
                </a:solidFill>
                <a:latin typeface="Arial" panose="020B0604020202020204" pitchFamily="34" charset="0"/>
                <a:cs typeface="Arial" panose="020B0604020202020204" pitchFamily="34" charset="0"/>
              </a:rPr>
              <a:t>16/9/20</a:t>
            </a:r>
          </a:p>
        </p:txBody>
      </p:sp>
      <p:sp>
        <p:nvSpPr>
          <p:cNvPr id="8" name="CuadroTexto 7">
            <a:extLst>
              <a:ext uri="{FF2B5EF4-FFF2-40B4-BE49-F238E27FC236}">
                <a16:creationId xmlns:a16="http://schemas.microsoft.com/office/drawing/2014/main" id="{19516FFB-140D-7F43-8F92-D678D3213C23}"/>
              </a:ext>
            </a:extLst>
          </p:cNvPr>
          <p:cNvSpPr txBox="1"/>
          <p:nvPr userDrawn="1"/>
        </p:nvSpPr>
        <p:spPr>
          <a:xfrm>
            <a:off x="10907121" y="6399354"/>
            <a:ext cx="1056278" cy="276999"/>
          </a:xfrm>
          <a:prstGeom prst="rect">
            <a:avLst/>
          </a:prstGeom>
          <a:noFill/>
        </p:spPr>
        <p:txBody>
          <a:bodyPr wrap="square" rtlCol="0">
            <a:spAutoFit/>
          </a:bodyPr>
          <a:lstStyle/>
          <a:p>
            <a:pPr algn="r"/>
            <a:fld id="{BE2259C4-CD4B-2046-B015-723CB0297D2E}"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10" name="Marcador de texto 25">
            <a:extLst>
              <a:ext uri="{FF2B5EF4-FFF2-40B4-BE49-F238E27FC236}">
                <a16:creationId xmlns:a16="http://schemas.microsoft.com/office/drawing/2014/main" id="{AC0AA867-10A7-7D46-BF36-E4FF1D098079}"/>
              </a:ext>
            </a:extLst>
          </p:cNvPr>
          <p:cNvSpPr>
            <a:spLocks noGrp="1"/>
          </p:cNvSpPr>
          <p:nvPr>
            <p:ph type="body" sz="quarter" idx="12" hasCustomPrompt="1"/>
          </p:nvPr>
        </p:nvSpPr>
        <p:spPr>
          <a:xfrm>
            <a:off x="257464" y="6399354"/>
            <a:ext cx="4743460"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sp>
        <p:nvSpPr>
          <p:cNvPr id="11" name="Marcador de texto 25">
            <a:extLst>
              <a:ext uri="{FF2B5EF4-FFF2-40B4-BE49-F238E27FC236}">
                <a16:creationId xmlns:a16="http://schemas.microsoft.com/office/drawing/2014/main" id="{E8BC292C-9D62-CF4E-912D-573826214E8E}"/>
              </a:ext>
            </a:extLst>
          </p:cNvPr>
          <p:cNvSpPr>
            <a:spLocks noGrp="1"/>
          </p:cNvSpPr>
          <p:nvPr>
            <p:ph type="body" sz="quarter" idx="10" hasCustomPrompt="1"/>
          </p:nvPr>
        </p:nvSpPr>
        <p:spPr>
          <a:xfrm>
            <a:off x="257464" y="889157"/>
            <a:ext cx="4743460"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0C50A9C2-B17E-7B4C-86D3-D8EE0654C9CB}"/>
              </a:ext>
            </a:extLst>
          </p:cNvPr>
          <p:cNvSpPr>
            <a:spLocks noGrp="1"/>
          </p:cNvSpPr>
          <p:nvPr>
            <p:ph type="body" sz="quarter" idx="19" hasCustomPrompt="1"/>
          </p:nvPr>
        </p:nvSpPr>
        <p:spPr>
          <a:xfrm>
            <a:off x="257464" y="306003"/>
            <a:ext cx="4794905"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2059587228"/>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iseño E">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494B85F6-9C12-014E-82BC-60AF8367F8F5}"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9" name="Imagen 8">
            <a:extLst>
              <a:ext uri="{FF2B5EF4-FFF2-40B4-BE49-F238E27FC236}">
                <a16:creationId xmlns:a16="http://schemas.microsoft.com/office/drawing/2014/main" id="{93552BD7-4574-8743-9150-E62FBA47D15E}"/>
              </a:ext>
            </a:extLst>
          </p:cNvPr>
          <p:cNvPicPr>
            <a:picLocks noChangeAspect="1"/>
          </p:cNvPicPr>
          <p:nvPr userDrawn="1"/>
        </p:nvPicPr>
        <p:blipFill>
          <a:blip r:embed="rId2"/>
          <a:stretch>
            <a:fillRect/>
          </a:stretch>
        </p:blipFill>
        <p:spPr>
          <a:xfrm>
            <a:off x="10857743" y="126162"/>
            <a:ext cx="1205070" cy="602535"/>
          </a:xfrm>
          <a:prstGeom prst="rect">
            <a:avLst/>
          </a:prstGeom>
        </p:spPr>
      </p:pic>
      <p:sp>
        <p:nvSpPr>
          <p:cNvPr id="2" name="Título 1">
            <a:extLst>
              <a:ext uri="{FF2B5EF4-FFF2-40B4-BE49-F238E27FC236}">
                <a16:creationId xmlns:a16="http://schemas.microsoft.com/office/drawing/2014/main" id="{57A7AF40-AA69-3442-B768-E2C84B1EC092}"/>
              </a:ext>
            </a:extLst>
          </p:cNvPr>
          <p:cNvSpPr>
            <a:spLocks noGrp="1"/>
          </p:cNvSpPr>
          <p:nvPr>
            <p:ph type="title"/>
          </p:nvPr>
        </p:nvSpPr>
        <p:spPr>
          <a:xfrm>
            <a:off x="838200" y="365125"/>
            <a:ext cx="10515600" cy="1325563"/>
          </a:xfrm>
          <a:prstGeom prst="rect">
            <a:avLst/>
          </a:prstGeom>
        </p:spPr>
        <p:txBody>
          <a:bodyPr/>
          <a:lstStyle/>
          <a:p>
            <a:r>
              <a:rPr lang="es-ES" dirty="0"/>
              <a:t>Haga clic para modificar el estilo de título del patrón</a:t>
            </a:r>
          </a:p>
        </p:txBody>
      </p:sp>
    </p:spTree>
    <p:extLst>
      <p:ext uri="{BB962C8B-B14F-4D97-AF65-F5344CB8AC3E}">
        <p14:creationId xmlns:p14="http://schemas.microsoft.com/office/powerpoint/2010/main" val="304819180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42E1C2F-5BF7-6A4B-B25E-96F8E7915105}"/>
              </a:ext>
            </a:extLst>
          </p:cNvPr>
          <p:cNvPicPr>
            <a:picLocks noChangeAspect="1"/>
          </p:cNvPicPr>
          <p:nvPr userDrawn="1"/>
        </p:nvPicPr>
        <p:blipFill>
          <a:blip r:embed="rId2"/>
          <a:stretch>
            <a:fillRect/>
          </a:stretch>
        </p:blipFill>
        <p:spPr>
          <a:xfrm>
            <a:off x="-351227" y="0"/>
            <a:ext cx="12192000" cy="6858000"/>
          </a:xfrm>
          <a:prstGeom prst="rect">
            <a:avLst/>
          </a:prstGeom>
        </p:spPr>
      </p:pic>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capítulo</a:t>
            </a:r>
          </a:p>
        </p:txBody>
      </p:sp>
      <p:sp>
        <p:nvSpPr>
          <p:cNvPr id="14" name="Marcador de texto 13">
            <a:extLst>
              <a:ext uri="{FF2B5EF4-FFF2-40B4-BE49-F238E27FC236}">
                <a16:creationId xmlns:a16="http://schemas.microsoft.com/office/drawing/2014/main" id="{D66E09DF-0CE0-6C40-9D23-6DF3B17D892D}"/>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00</a:t>
            </a:r>
            <a:br>
              <a:rPr lang="es-ES" dirty="0"/>
            </a:br>
            <a:endParaRPr lang="es-ES" dirty="0"/>
          </a:p>
        </p:txBody>
      </p:sp>
      <p:sp>
        <p:nvSpPr>
          <p:cNvPr id="7" name="Marcador de texto 25">
            <a:extLst>
              <a:ext uri="{FF2B5EF4-FFF2-40B4-BE49-F238E27FC236}">
                <a16:creationId xmlns:a16="http://schemas.microsoft.com/office/drawing/2014/main" id="{0B94D12C-EF15-7241-8F8A-D85C9BC4DDD6}"/>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Subtítulo presentación</a:t>
            </a:r>
          </a:p>
        </p:txBody>
      </p:sp>
    </p:spTree>
    <p:extLst>
      <p:ext uri="{BB962C8B-B14F-4D97-AF65-F5344CB8AC3E}">
        <p14:creationId xmlns:p14="http://schemas.microsoft.com/office/powerpoint/2010/main" val="10770958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1617382A-8AAA-CB48-A11C-E5B5301F0D34}"/>
              </a:ext>
            </a:extLst>
          </p:cNvPr>
          <p:cNvPicPr>
            <a:picLocks noChangeAspect="1"/>
          </p:cNvPicPr>
          <p:nvPr userDrawn="1"/>
        </p:nvPicPr>
        <p:blipFill>
          <a:blip r:embed="rId2"/>
          <a:stretch>
            <a:fillRect/>
          </a:stretch>
        </p:blipFill>
        <p:spPr>
          <a:xfrm>
            <a:off x="0" y="12609"/>
            <a:ext cx="12169585" cy="6845391"/>
          </a:xfrm>
          <a:prstGeom prst="rect">
            <a:avLst/>
          </a:prstGeom>
        </p:spPr>
      </p:pic>
      <p:sp>
        <p:nvSpPr>
          <p:cNvPr id="18" name="Marcador de texto 13">
            <a:extLst>
              <a:ext uri="{FF2B5EF4-FFF2-40B4-BE49-F238E27FC236}">
                <a16:creationId xmlns:a16="http://schemas.microsoft.com/office/drawing/2014/main" id="{39E87D53-8499-8044-B22E-74D4F5622140}"/>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Título capítulo</a:t>
            </a:r>
          </a:p>
        </p:txBody>
      </p:sp>
      <p:sp>
        <p:nvSpPr>
          <p:cNvPr id="19" name="Marcador de texto 13">
            <a:extLst>
              <a:ext uri="{FF2B5EF4-FFF2-40B4-BE49-F238E27FC236}">
                <a16:creationId xmlns:a16="http://schemas.microsoft.com/office/drawing/2014/main" id="{4CD4E9A0-39A8-774F-8E5D-965329C429B5}"/>
              </a:ext>
            </a:extLst>
          </p:cNvPr>
          <p:cNvSpPr>
            <a:spLocks noGrp="1"/>
          </p:cNvSpPr>
          <p:nvPr>
            <p:ph type="body" sz="quarter" idx="11" hasCustomPrompt="1"/>
          </p:nvPr>
        </p:nvSpPr>
        <p:spPr>
          <a:xfrm>
            <a:off x="328160" y="4125011"/>
            <a:ext cx="11415107" cy="922865"/>
          </a:xfrm>
          <a:prstGeom prst="rect">
            <a:avLst/>
          </a:prstGeom>
        </p:spPr>
        <p:txBody>
          <a:bodyPr wrap="square" lIns="0" tIns="0" rIns="0" bIns="0" anchor="t" anchorCtr="0"/>
          <a:lstStyle>
            <a:lvl1pPr marL="0" indent="0">
              <a:lnSpc>
                <a:spcPct val="100000"/>
              </a:lnSpc>
              <a:spcBef>
                <a:spcPts val="0"/>
              </a:spcBef>
              <a:buFontTx/>
              <a:buNone/>
              <a:defRPr sz="6100" b="0" i="0" spc="-100" baseline="0">
                <a:solidFill>
                  <a:schemeClr val="tx1"/>
                </a:solidFill>
                <a:latin typeface="Periodico Display UltraLight" panose="02000504070000020004" pitchFamily="2" charset="77"/>
                <a:cs typeface="Times New Roman" panose="02020603050405020304" pitchFamily="18" charset="0"/>
              </a:defRPr>
            </a:lvl1pPr>
          </a:lstStyle>
          <a:p>
            <a:r>
              <a:rPr lang="es-ES" dirty="0"/>
              <a:t>00</a:t>
            </a:r>
            <a:br>
              <a:rPr lang="es-ES" dirty="0"/>
            </a:br>
            <a:endParaRPr lang="es-ES" dirty="0"/>
          </a:p>
        </p:txBody>
      </p:sp>
      <p:sp>
        <p:nvSpPr>
          <p:cNvPr id="6" name="Marcador de texto 25">
            <a:extLst>
              <a:ext uri="{FF2B5EF4-FFF2-40B4-BE49-F238E27FC236}">
                <a16:creationId xmlns:a16="http://schemas.microsoft.com/office/drawing/2014/main" id="{776F372C-FA44-BC4A-802E-1F501B309279}"/>
              </a:ext>
            </a:extLst>
          </p:cNvPr>
          <p:cNvSpPr>
            <a:spLocks noGrp="1"/>
          </p:cNvSpPr>
          <p:nvPr>
            <p:ph type="body" sz="quarter" idx="12" hasCustomPrompt="1"/>
          </p:nvPr>
        </p:nvSpPr>
        <p:spPr>
          <a:xfrm>
            <a:off x="328160" y="6392630"/>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Subtítulo presentación</a:t>
            </a:r>
          </a:p>
        </p:txBody>
      </p:sp>
    </p:spTree>
    <p:extLst>
      <p:ext uri="{BB962C8B-B14F-4D97-AF65-F5344CB8AC3E}">
        <p14:creationId xmlns:p14="http://schemas.microsoft.com/office/powerpoint/2010/main" val="873717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ítulo y objetos">
    <p:spTree>
      <p:nvGrpSpPr>
        <p:cNvPr id="1" name=""/>
        <p:cNvGrpSpPr/>
        <p:nvPr/>
      </p:nvGrpSpPr>
      <p:grpSpPr>
        <a:xfrm>
          <a:off x="0" y="0"/>
          <a:ext cx="0" cy="0"/>
          <a:chOff x="0" y="0"/>
          <a:chExt cx="0" cy="0"/>
        </a:xfrm>
      </p:grpSpPr>
      <p:pic>
        <p:nvPicPr>
          <p:cNvPr id="4" name="Imagen 3" descr="Barra_Gri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4144" y="6044491"/>
            <a:ext cx="11464547" cy="548643"/>
          </a:xfrm>
          <a:prstGeom prst="rect">
            <a:avLst/>
          </a:prstGeom>
        </p:spPr>
      </p:pic>
      <p:sp>
        <p:nvSpPr>
          <p:cNvPr id="6" name="Slide Number Placeholder 5"/>
          <p:cNvSpPr>
            <a:spLocks noGrp="1"/>
          </p:cNvSpPr>
          <p:nvPr>
            <p:ph type="sldNum" sz="quarter" idx="12"/>
          </p:nvPr>
        </p:nvSpPr>
        <p:spPr>
          <a:xfrm>
            <a:off x="695360" y="6095427"/>
            <a:ext cx="2743200" cy="365125"/>
          </a:xfrm>
        </p:spPr>
        <p:txBody>
          <a:bodyPr/>
          <a:lstStyle/>
          <a:p>
            <a:fld id="{E340BA3A-5DDA-134E-9763-2B0E440B08E8}" type="slidenum">
              <a:rPr lang="es-ES_tradnl" smtClean="0"/>
              <a:t>‹Nº›</a:t>
            </a:fld>
            <a:endParaRPr lang="es-ES_tradnl"/>
          </a:p>
        </p:txBody>
      </p:sp>
      <p:cxnSp>
        <p:nvCxnSpPr>
          <p:cNvPr id="5" name="Conector recto 4"/>
          <p:cNvCxnSpPr/>
          <p:nvPr userDrawn="1"/>
        </p:nvCxnSpPr>
        <p:spPr>
          <a:xfrm flipV="1">
            <a:off x="378111" y="690528"/>
            <a:ext cx="11310428" cy="16443"/>
          </a:xfrm>
          <a:prstGeom prst="line">
            <a:avLst/>
          </a:prstGeom>
          <a:ln w="9525" cmpd="sng">
            <a:solidFill>
              <a:schemeClr val="bg1">
                <a:lumMod val="65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838200" y="817395"/>
            <a:ext cx="5688313" cy="1194031"/>
          </a:xfrm>
        </p:spPr>
        <p:txBody>
          <a:bodyPr anchor="t">
            <a:normAutofit/>
          </a:bodyPr>
          <a:lstStyle>
            <a:lvl1pPr>
              <a:defRPr sz="1867" b="0" i="0">
                <a:solidFill>
                  <a:srgbClr val="5D5D5D"/>
                </a:solidFill>
                <a:latin typeface="ApexNew-Light"/>
                <a:cs typeface="ApexNew-Light"/>
              </a:defRPr>
            </a:lvl1pPr>
          </a:lstStyle>
          <a:p>
            <a:r>
              <a:rPr lang="es-ES" dirty="0"/>
              <a:t>Clic para editar título</a:t>
            </a:r>
            <a:endParaRPr lang="en-US" dirty="0"/>
          </a:p>
        </p:txBody>
      </p:sp>
      <p:sp>
        <p:nvSpPr>
          <p:cNvPr id="12" name="Marcador de texto 11"/>
          <p:cNvSpPr>
            <a:spLocks noGrp="1"/>
          </p:cNvSpPr>
          <p:nvPr>
            <p:ph type="body" sz="quarter" idx="13" hasCustomPrompt="1"/>
          </p:nvPr>
        </p:nvSpPr>
        <p:spPr>
          <a:xfrm>
            <a:off x="6810401" y="272873"/>
            <a:ext cx="5108291" cy="362444"/>
          </a:xfrm>
        </p:spPr>
        <p:txBody>
          <a:bodyPr anchor="ctr">
            <a:noAutofit/>
          </a:bodyPr>
          <a:lstStyle>
            <a:lvl1pPr marL="0" indent="0">
              <a:buNone/>
              <a:defRPr sz="2400" b="1">
                <a:solidFill>
                  <a:srgbClr val="E05729"/>
                </a:solidFill>
              </a:defRPr>
            </a:lvl1pPr>
          </a:lstStyle>
          <a:p>
            <a:pPr lvl="0"/>
            <a:r>
              <a:rPr lang="es-ES_tradnl" dirty="0"/>
              <a:t>Haga clic para agregar titulo </a:t>
            </a:r>
            <a:endParaRPr lang="es-ES" dirty="0"/>
          </a:p>
        </p:txBody>
      </p:sp>
    </p:spTree>
    <p:extLst>
      <p:ext uri="{BB962C8B-B14F-4D97-AF65-F5344CB8AC3E}">
        <p14:creationId xmlns:p14="http://schemas.microsoft.com/office/powerpoint/2010/main" val="3723719050"/>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A">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497FDEB1-C7E7-264E-BEF2-65660E1A7C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Título 1">
            <a:extLst>
              <a:ext uri="{FF2B5EF4-FFF2-40B4-BE49-F238E27FC236}">
                <a16:creationId xmlns:a16="http://schemas.microsoft.com/office/drawing/2014/main" id="{B50D3FED-6049-FA4B-8A37-E5F06A6B4643}"/>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b="0" i="0">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1" name="CuadroTexto 20">
            <a:extLst>
              <a:ext uri="{FF2B5EF4-FFF2-40B4-BE49-F238E27FC236}">
                <a16:creationId xmlns:a16="http://schemas.microsoft.com/office/drawing/2014/main" id="{ECEBB2E2-DBE2-7D45-85D9-738DBA6B0366}"/>
              </a:ext>
            </a:extLst>
          </p:cNvPr>
          <p:cNvSpPr txBox="1"/>
          <p:nvPr userDrawn="1"/>
        </p:nvSpPr>
        <p:spPr>
          <a:xfrm>
            <a:off x="10915587" y="6399354"/>
            <a:ext cx="1056278" cy="276999"/>
          </a:xfrm>
          <a:prstGeom prst="rect">
            <a:avLst/>
          </a:prstGeom>
          <a:noFill/>
        </p:spPr>
        <p:txBody>
          <a:bodyPr wrap="square" rtlCol="0">
            <a:spAutoFit/>
          </a:bodyPr>
          <a:lstStyle/>
          <a:p>
            <a:pPr marL="0" indent="0" algn="r">
              <a:buFont typeface="Arial" panose="020B0604020202020204" pitchFamily="34" charset="0"/>
              <a:buNone/>
            </a:pPr>
            <a:fld id="{CE1C3B5F-C576-0340-8C46-8F0394A7BBF3}"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sp>
        <p:nvSpPr>
          <p:cNvPr id="27"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0" i="0">
                <a:solidFill>
                  <a:schemeClr val="bg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9"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2"/>
                </a:solidFill>
                <a:latin typeface="Visuelt Pro" panose="020B0503040202040104" pitchFamily="34" charset="0"/>
              </a:defRPr>
            </a:lvl1pPr>
          </a:lstStyle>
          <a:p>
            <a:r>
              <a:rPr lang="es-ES" dirty="0"/>
              <a:t>00. Título capítulo</a:t>
            </a:r>
          </a:p>
        </p:txBody>
      </p:sp>
      <p:sp>
        <p:nvSpPr>
          <p:cNvPr id="32" name="Marcador de texto 25">
            <a:extLst>
              <a:ext uri="{FF2B5EF4-FFF2-40B4-BE49-F238E27FC236}">
                <a16:creationId xmlns:a16="http://schemas.microsoft.com/office/drawing/2014/main" id="{66002469-9E56-F043-A66E-8B630B63C4D8}"/>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tx1"/>
                </a:solidFill>
                <a:latin typeface="Visuelt Pro" panose="020B0503040202040104" pitchFamily="34" charset="0"/>
              </a:defRPr>
            </a:lvl1pPr>
          </a:lstStyle>
          <a:p>
            <a:r>
              <a:rPr lang="es-ES" dirty="0"/>
              <a:t>Título presentación</a:t>
            </a:r>
          </a:p>
        </p:txBody>
      </p:sp>
      <p:pic>
        <p:nvPicPr>
          <p:cNvPr id="10" name="Imagen 9">
            <a:extLst>
              <a:ext uri="{FF2B5EF4-FFF2-40B4-BE49-F238E27FC236}">
                <a16:creationId xmlns:a16="http://schemas.microsoft.com/office/drawing/2014/main" id="{C55EBDB8-65D6-0E4A-B030-1E865AEFC8E5}"/>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6219327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seño B">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7D36275F-3158-3E40-8E88-18EE0F31E92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3" name="CuadroTexto 12">
            <a:extLst>
              <a:ext uri="{FF2B5EF4-FFF2-40B4-BE49-F238E27FC236}">
                <a16:creationId xmlns:a16="http://schemas.microsoft.com/office/drawing/2014/main" id="{BB85E97A-5666-E74E-8C82-E93E0115A0AD}"/>
              </a:ext>
            </a:extLst>
          </p:cNvPr>
          <p:cNvSpPr txBox="1"/>
          <p:nvPr userDrawn="1"/>
        </p:nvSpPr>
        <p:spPr>
          <a:xfrm>
            <a:off x="10915587" y="6399354"/>
            <a:ext cx="1056278" cy="276999"/>
          </a:xfrm>
          <a:prstGeom prst="rect">
            <a:avLst/>
          </a:prstGeom>
          <a:noFill/>
        </p:spPr>
        <p:txBody>
          <a:bodyPr wrap="square" rtlCol="0">
            <a:spAutoFit/>
          </a:bodyPr>
          <a:lstStyle/>
          <a:p>
            <a:pPr algn="r"/>
            <a:fld id="{A9260B25-D7BA-5A4F-A01B-7563FAF0061D}"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5" name="Título 1">
            <a:extLst>
              <a:ext uri="{FF2B5EF4-FFF2-40B4-BE49-F238E27FC236}">
                <a16:creationId xmlns:a16="http://schemas.microsoft.com/office/drawing/2014/main" id="{ED958E88-22D3-0C44-BFB4-AEE9C2E9E44E}"/>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6" name="Marcador de texto 25">
            <a:extLst>
              <a:ext uri="{FF2B5EF4-FFF2-40B4-BE49-F238E27FC236}">
                <a16:creationId xmlns:a16="http://schemas.microsoft.com/office/drawing/2014/main" id="{ABE3CAE6-A0C4-B541-8898-3F0AD2B6B997}"/>
              </a:ext>
            </a:extLst>
          </p:cNvPr>
          <p:cNvSpPr>
            <a:spLocks noGrp="1"/>
          </p:cNvSpPr>
          <p:nvPr>
            <p:ph type="body" sz="quarter" idx="10" hasCustomPrompt="1"/>
          </p:nvPr>
        </p:nvSpPr>
        <p:spPr>
          <a:xfrm>
            <a:off x="257464" y="894089"/>
            <a:ext cx="4159359" cy="523642"/>
          </a:xfrm>
          <a:prstGeom prst="rect">
            <a:avLst/>
          </a:prstGeom>
        </p:spPr>
        <p:txBody>
          <a:bodyPr/>
          <a:lstStyle>
            <a:lvl1pPr marL="0" indent="0">
              <a:buNone/>
              <a:defRPr sz="3100" b="0" i="0">
                <a:solidFill>
                  <a:schemeClr val="tx2"/>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7" name="Marcador de texto 25">
            <a:extLst>
              <a:ext uri="{FF2B5EF4-FFF2-40B4-BE49-F238E27FC236}">
                <a16:creationId xmlns:a16="http://schemas.microsoft.com/office/drawing/2014/main" id="{0903A72B-184E-694C-8C61-13AE768339FB}"/>
              </a:ext>
            </a:extLst>
          </p:cNvPr>
          <p:cNvSpPr>
            <a:spLocks noGrp="1"/>
          </p:cNvSpPr>
          <p:nvPr>
            <p:ph type="body" sz="quarter" idx="11" hasCustomPrompt="1"/>
          </p:nvPr>
        </p:nvSpPr>
        <p:spPr>
          <a:xfrm>
            <a:off x="257464" y="306003"/>
            <a:ext cx="4204469" cy="282083"/>
          </a:xfrm>
          <a:prstGeom prst="rect">
            <a:avLst/>
          </a:prstGeom>
        </p:spPr>
        <p:txBody>
          <a:bodyPr anchor="ctr" anchorCtr="0"/>
          <a:lstStyle>
            <a:lvl1pPr marL="0" indent="0">
              <a:buNone/>
              <a:defRPr sz="1200" b="0">
                <a:solidFill>
                  <a:schemeClr val="tx2"/>
                </a:solidFill>
                <a:latin typeface="Visuelt Pro" panose="020B0503040202040104" pitchFamily="34" charset="0"/>
              </a:defRPr>
            </a:lvl1pPr>
          </a:lstStyle>
          <a:p>
            <a:r>
              <a:rPr lang="es-ES" dirty="0"/>
              <a:t>00. Título capítulo</a:t>
            </a:r>
          </a:p>
        </p:txBody>
      </p:sp>
      <p:sp>
        <p:nvSpPr>
          <p:cNvPr id="28" name="Marcador de texto 25">
            <a:extLst>
              <a:ext uri="{FF2B5EF4-FFF2-40B4-BE49-F238E27FC236}">
                <a16:creationId xmlns:a16="http://schemas.microsoft.com/office/drawing/2014/main" id="{7D603DB6-623D-C140-BDFA-A8C98EA0438A}"/>
              </a:ext>
            </a:extLst>
          </p:cNvPr>
          <p:cNvSpPr>
            <a:spLocks noGrp="1"/>
          </p:cNvSpPr>
          <p:nvPr>
            <p:ph type="body" sz="quarter" idx="12" hasCustomPrompt="1"/>
          </p:nvPr>
        </p:nvSpPr>
        <p:spPr>
          <a:xfrm>
            <a:off x="257464" y="6399354"/>
            <a:ext cx="415935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11" name="Imagen 10">
            <a:extLst>
              <a:ext uri="{FF2B5EF4-FFF2-40B4-BE49-F238E27FC236}">
                <a16:creationId xmlns:a16="http://schemas.microsoft.com/office/drawing/2014/main" id="{57ED909F-28E6-984F-856C-41D30A7FF574}"/>
              </a:ext>
            </a:extLst>
          </p:cNvPr>
          <p:cNvPicPr>
            <a:picLocks noChangeAspect="1"/>
          </p:cNvPicPr>
          <p:nvPr userDrawn="1"/>
        </p:nvPicPr>
        <p:blipFill>
          <a:blip r:embed="rId3"/>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656416644"/>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eño C">
    <p:spTree>
      <p:nvGrpSpPr>
        <p:cNvPr id="1" name=""/>
        <p:cNvGrpSpPr/>
        <p:nvPr/>
      </p:nvGrpSpPr>
      <p:grpSpPr>
        <a:xfrm>
          <a:off x="0" y="0"/>
          <a:ext cx="0" cy="0"/>
          <a:chOff x="0" y="0"/>
          <a:chExt cx="0" cy="0"/>
        </a:xfrm>
      </p:grpSpPr>
      <p:sp>
        <p:nvSpPr>
          <p:cNvPr id="21" name="CuadroTexto 20">
            <a:extLst>
              <a:ext uri="{FF2B5EF4-FFF2-40B4-BE49-F238E27FC236}">
                <a16:creationId xmlns:a16="http://schemas.microsoft.com/office/drawing/2014/main" id="{275D6B4F-3422-354D-92D6-68B215D03878}"/>
              </a:ext>
            </a:extLst>
          </p:cNvPr>
          <p:cNvSpPr txBox="1"/>
          <p:nvPr userDrawn="1"/>
        </p:nvSpPr>
        <p:spPr>
          <a:xfrm>
            <a:off x="10915587" y="6399354"/>
            <a:ext cx="1056278" cy="276999"/>
          </a:xfrm>
          <a:prstGeom prst="rect">
            <a:avLst/>
          </a:prstGeom>
          <a:noFill/>
        </p:spPr>
        <p:txBody>
          <a:bodyPr wrap="square" rtlCol="0">
            <a:spAutoFit/>
          </a:bodyPr>
          <a:lstStyle/>
          <a:p>
            <a:pPr algn="r"/>
            <a:fld id="{AB98A526-CE28-4F45-95D2-5AA607C91AEB}" type="datetime1">
              <a:rPr lang="es-ES" sz="1200" b="0" i="0" smtClean="0">
                <a:solidFill>
                  <a:schemeClr val="bg1"/>
                </a:solidFill>
                <a:latin typeface="Visuelt Pro" panose="020B0503040202040104" pitchFamily="34" charset="0"/>
                <a:cs typeface="Arial" panose="020B0604020202020204" pitchFamily="34" charset="0"/>
              </a:rPr>
              <a:t>12/1/25</a:t>
            </a:fld>
            <a:endParaRPr lang="es-ES" sz="1200" b="0" i="0" dirty="0">
              <a:solidFill>
                <a:schemeClr val="bg1"/>
              </a:solidFill>
              <a:latin typeface="Visuelt Pro" panose="020B0503040202040104" pitchFamily="34" charset="0"/>
              <a:cs typeface="Arial" panose="020B0604020202020204" pitchFamily="34" charset="0"/>
            </a:endParaRPr>
          </a:p>
        </p:txBody>
      </p:sp>
      <p:sp>
        <p:nvSpPr>
          <p:cNvPr id="26" name="Título 1">
            <a:extLst>
              <a:ext uri="{FF2B5EF4-FFF2-40B4-BE49-F238E27FC236}">
                <a16:creationId xmlns:a16="http://schemas.microsoft.com/office/drawing/2014/main" id="{B8AD0D27-82CE-3F4B-93C5-CC5AE2737805}"/>
              </a:ext>
            </a:extLst>
          </p:cNvPr>
          <p:cNvSpPr>
            <a:spLocks noGrp="1"/>
          </p:cNvSpPr>
          <p:nvPr>
            <p:ph type="ctrTitle" hasCustomPrompt="1"/>
          </p:nvPr>
        </p:nvSpPr>
        <p:spPr>
          <a:xfrm>
            <a:off x="773079" y="1997132"/>
            <a:ext cx="10645842" cy="3433758"/>
          </a:xfrm>
          <a:prstGeom prst="rect">
            <a:avLst/>
          </a:prstGeom>
        </p:spPr>
        <p:txBody>
          <a:bodyPr anchor="ctr" anchorCtr="0"/>
          <a:lstStyle>
            <a:lvl1pPr marL="0" indent="0" algn="ctr">
              <a:buFont typeface="Arial" panose="020B0604020202020204" pitchFamily="34" charset="0"/>
              <a:buNone/>
              <a:defRPr sz="500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a:t>
            </a:r>
          </a:p>
        </p:txBody>
      </p:sp>
      <p:sp>
        <p:nvSpPr>
          <p:cNvPr id="27" name="Marcador de texto 25">
            <a:extLst>
              <a:ext uri="{FF2B5EF4-FFF2-40B4-BE49-F238E27FC236}">
                <a16:creationId xmlns:a16="http://schemas.microsoft.com/office/drawing/2014/main" id="{FA47B6BD-8F6C-234F-89B1-1F018BA062B2}"/>
              </a:ext>
            </a:extLst>
          </p:cNvPr>
          <p:cNvSpPr>
            <a:spLocks noGrp="1"/>
          </p:cNvSpPr>
          <p:nvPr>
            <p:ph type="body" sz="quarter" idx="10" hasCustomPrompt="1"/>
          </p:nvPr>
        </p:nvSpPr>
        <p:spPr>
          <a:xfrm>
            <a:off x="257464" y="895337"/>
            <a:ext cx="4114249" cy="523642"/>
          </a:xfrm>
          <a:prstGeom prst="rect">
            <a:avLst/>
          </a:prstGeom>
        </p:spPr>
        <p:txBody>
          <a:bodyPr/>
          <a:lstStyle>
            <a:lvl1pPr marL="0" indent="0">
              <a:buNone/>
              <a:defRPr sz="3100" b="0" i="0">
                <a:solidFill>
                  <a:schemeClr val="bg1"/>
                </a:solidFill>
                <a:latin typeface="Periodico Display" panose="02000504080000020004" pitchFamily="2" charset="77"/>
                <a:cs typeface="Times New Roman" panose="02020603050405020304" pitchFamily="18" charset="0"/>
              </a:defRPr>
            </a:lvl1pPr>
          </a:lstStyle>
          <a:p>
            <a:r>
              <a:rPr lang="es-ES" dirty="0"/>
              <a:t>Título </a:t>
            </a:r>
            <a:r>
              <a:rPr lang="es-ES" dirty="0" err="1"/>
              <a:t>slide</a:t>
            </a:r>
            <a:endParaRPr lang="es-ES" dirty="0"/>
          </a:p>
        </p:txBody>
      </p:sp>
      <p:sp>
        <p:nvSpPr>
          <p:cNvPr id="28" name="Marcador de texto 25">
            <a:extLst>
              <a:ext uri="{FF2B5EF4-FFF2-40B4-BE49-F238E27FC236}">
                <a16:creationId xmlns:a16="http://schemas.microsoft.com/office/drawing/2014/main" id="{2CBF1D92-964D-4347-A9A3-234AF31941E0}"/>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00. Título capítulo</a:t>
            </a:r>
          </a:p>
        </p:txBody>
      </p:sp>
      <p:sp>
        <p:nvSpPr>
          <p:cNvPr id="29" name="Marcador de texto 25">
            <a:extLst>
              <a:ext uri="{FF2B5EF4-FFF2-40B4-BE49-F238E27FC236}">
                <a16:creationId xmlns:a16="http://schemas.microsoft.com/office/drawing/2014/main" id="{7C0E5D8D-2821-A24F-AEB3-EE095E1CE99A}"/>
              </a:ext>
            </a:extLst>
          </p:cNvPr>
          <p:cNvSpPr>
            <a:spLocks noGrp="1"/>
          </p:cNvSpPr>
          <p:nvPr>
            <p:ph type="body" sz="quarter" idx="12" hasCustomPrompt="1"/>
          </p:nvPr>
        </p:nvSpPr>
        <p:spPr>
          <a:xfrm>
            <a:off x="257464" y="6399353"/>
            <a:ext cx="4114249" cy="276999"/>
          </a:xfrm>
          <a:prstGeom prst="rect">
            <a:avLst/>
          </a:prstGeom>
        </p:spPr>
        <p:txBody>
          <a:bodyPr anchor="ctr" anchorCtr="0"/>
          <a:lstStyle>
            <a:lvl1pPr marL="0" indent="0">
              <a:buNone/>
              <a:defRPr sz="1200" b="0">
                <a:solidFill>
                  <a:schemeClr val="bg1"/>
                </a:solidFill>
                <a:latin typeface="Visuelt Pro" panose="020B0503040202040104" pitchFamily="34" charset="0"/>
              </a:defRPr>
            </a:lvl1pPr>
          </a:lstStyle>
          <a:p>
            <a:r>
              <a:rPr lang="es-ES" dirty="0"/>
              <a:t>Título presentación</a:t>
            </a:r>
          </a:p>
        </p:txBody>
      </p:sp>
      <p:pic>
        <p:nvPicPr>
          <p:cNvPr id="8" name="Imagen 7">
            <a:extLst>
              <a:ext uri="{FF2B5EF4-FFF2-40B4-BE49-F238E27FC236}">
                <a16:creationId xmlns:a16="http://schemas.microsoft.com/office/drawing/2014/main" id="{11B9C683-3668-2A4A-BFC7-40FEF8C838B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12222304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4.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3.png"/><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152385"/>
      </p:ext>
    </p:extLst>
  </p:cSld>
  <p:clrMap bg1="lt1" tx1="dk1" bg2="lt2" tx2="dk2" accent1="accent1" accent2="accent2" accent3="accent3" accent4="accent4" accent5="accent5" accent6="accent6" hlink="hlink" folHlink="folHlink"/>
  <p:sldLayoutIdLst>
    <p:sldLayoutId id="2147483654" r:id="rId1"/>
    <p:sldLayoutId id="2147483694" r:id="rId2"/>
    <p:sldLayoutId id="2147483726"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Marcador de texto 13">
            <a:extLst>
              <a:ext uri="{FF2B5EF4-FFF2-40B4-BE49-F238E27FC236}">
                <a16:creationId xmlns:a16="http://schemas.microsoft.com/office/drawing/2014/main" id="{0747F716-090E-B946-B4CB-5827382B29E0}"/>
              </a:ext>
            </a:extLst>
          </p:cNvPr>
          <p:cNvSpPr txBox="1">
            <a:spLocks/>
          </p:cNvSpPr>
          <p:nvPr userDrawn="1"/>
        </p:nvSpPr>
        <p:spPr>
          <a:xfrm>
            <a:off x="8752475" y="6476458"/>
            <a:ext cx="3139920" cy="151732"/>
          </a:xfrm>
          <a:prstGeom prst="rect">
            <a:avLst/>
          </a:prstGeom>
        </p:spPr>
        <p:txBody>
          <a:bodyPr wrap="square" lIns="0" tIns="0" rIns="0" bIns="0"/>
          <a:lstStyle>
            <a:lvl1pPr marL="0" indent="0" algn="r" defTabSz="914400" rtl="0" eaLnBrk="1" latinLnBrk="0" hangingPunct="1">
              <a:lnSpc>
                <a:spcPct val="100000"/>
              </a:lnSpc>
              <a:spcBef>
                <a:spcPts val="0"/>
              </a:spcBef>
              <a:buFontTx/>
              <a:buNone/>
              <a:defRPr sz="1200" b="1" i="0" kern="1200" spc="0" baseline="0">
                <a:solidFill>
                  <a:schemeClr val="accent4"/>
                </a:solidFill>
                <a:latin typeface="FS Pimlico" panose="02000506060000020004"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s-ES" dirty="0"/>
          </a:p>
        </p:txBody>
      </p:sp>
      <p:sp>
        <p:nvSpPr>
          <p:cNvPr id="14" name="CuadroTexto 13">
            <a:extLst>
              <a:ext uri="{FF2B5EF4-FFF2-40B4-BE49-F238E27FC236}">
                <a16:creationId xmlns:a16="http://schemas.microsoft.com/office/drawing/2014/main" id="{30ECEC12-63F7-EE49-8F2F-F20D400E7432}"/>
              </a:ext>
            </a:extLst>
          </p:cNvPr>
          <p:cNvSpPr txBox="1"/>
          <p:nvPr userDrawn="1"/>
        </p:nvSpPr>
        <p:spPr>
          <a:xfrm>
            <a:off x="10915587" y="6399354"/>
            <a:ext cx="1056278" cy="276999"/>
          </a:xfrm>
          <a:prstGeom prst="rect">
            <a:avLst/>
          </a:prstGeom>
          <a:noFill/>
        </p:spPr>
        <p:txBody>
          <a:bodyPr wrap="square" rtlCol="0">
            <a:spAutoFit/>
          </a:bodyPr>
          <a:lstStyle/>
          <a:p>
            <a:pPr algn="r"/>
            <a:fld id="{536E1CEB-2839-3B40-8977-39DC6F2447A7}" type="datetime1">
              <a:rPr lang="es-ES" sz="1200" b="0" i="0" smtClean="0">
                <a:solidFill>
                  <a:schemeClr val="tx1"/>
                </a:solidFill>
                <a:latin typeface="Visuelt Pro" panose="020B0503040202040104" pitchFamily="34" charset="0"/>
                <a:cs typeface="Arial" panose="020B0604020202020204" pitchFamily="34" charset="0"/>
              </a:rPr>
              <a:t>12/1/25</a:t>
            </a:fld>
            <a:endParaRPr lang="es-ES" sz="1200" b="0" i="0" dirty="0">
              <a:solidFill>
                <a:schemeClr val="tx1"/>
              </a:solidFill>
              <a:latin typeface="Visuelt Pro" panose="020B0503040202040104" pitchFamily="34" charset="0"/>
              <a:cs typeface="Arial" panose="020B0604020202020204" pitchFamily="34" charset="0"/>
            </a:endParaRPr>
          </a:p>
        </p:txBody>
      </p:sp>
      <p:pic>
        <p:nvPicPr>
          <p:cNvPr id="5" name="Imagen 4">
            <a:extLst>
              <a:ext uri="{FF2B5EF4-FFF2-40B4-BE49-F238E27FC236}">
                <a16:creationId xmlns:a16="http://schemas.microsoft.com/office/drawing/2014/main" id="{054D6626-89B3-4C4C-8784-DAC496715A14}"/>
              </a:ext>
            </a:extLst>
          </p:cNvPr>
          <p:cNvPicPr>
            <a:picLocks noChangeAspect="1"/>
          </p:cNvPicPr>
          <p:nvPr userDrawn="1"/>
        </p:nvPicPr>
        <p:blipFill>
          <a:blip r:embed="rId5"/>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661965241"/>
      </p:ext>
    </p:extLst>
  </p:cSld>
  <p:clrMap bg1="lt1" tx1="dk1" bg2="lt2" tx2="dk2" accent1="accent1" accent2="accent2" accent3="accent3" accent4="accent4" accent5="accent5" accent6="accent6" hlink="hlink" folHlink="folHlink"/>
  <p:sldLayoutIdLst>
    <p:sldLayoutId id="2147483679" r:id="rId1"/>
    <p:sldLayoutId id="2147483658" r:id="rId2"/>
    <p:sldLayoutId id="2147483723"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61750681"/>
      </p:ext>
    </p:extLst>
  </p:cSld>
  <p:clrMap bg1="lt1" tx1="dk1" bg2="lt2" tx2="dk2" accent1="accent1" accent2="accent2" accent3="accent3" accent4="accent4" accent5="accent5" accent6="accent6" hlink="hlink" folHlink="folHlink"/>
  <p:sldLayoutIdLst>
    <p:sldLayoutId id="2147483660" r:id="rId1"/>
    <p:sldLayoutId id="2147483681" r:id="rId2"/>
    <p:sldLayoutId id="2147483686" r:id="rId3"/>
    <p:sldLayoutId id="2147483687" r:id="rId4"/>
    <p:sldLayoutId id="2147483714" r:id="rId5"/>
    <p:sldLayoutId id="2147483682" r:id="rId6"/>
    <p:sldLayoutId id="2147483693" r:id="rId7"/>
    <p:sldLayoutId id="2147483724" r:id="rId8"/>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56684"/>
      </p:ext>
    </p:extLst>
  </p:cSld>
  <p:clrMap bg1="lt1" tx1="dk1" bg2="lt2" tx2="dk2" accent1="accent1" accent2="accent2" accent3="accent3" accent4="accent4" accent5="accent5" accent6="accent6" hlink="hlink" folHlink="folHlink"/>
  <p:sldLayoutIdLst>
    <p:sldLayoutId id="2147483688" r:id="rId1"/>
    <p:sldLayoutId id="2147483702" r:id="rId2"/>
    <p:sldLayoutId id="2147483703" r:id="rId3"/>
    <p:sldLayoutId id="2147483704" r:id="rId4"/>
    <p:sldLayoutId id="2147483705" r:id="rId5"/>
    <p:sldLayoutId id="2147483715" r:id="rId6"/>
    <p:sldLayoutId id="2147483716" r:id="rId7"/>
    <p:sldLayoutId id="2147483718" r:id="rId8"/>
    <p:sldLayoutId id="2147483719" r:id="rId9"/>
    <p:sldLayoutId id="2147483720" r:id="rId10"/>
    <p:sldLayoutId id="2147483721" r:id="rId11"/>
    <p:sldLayoutId id="2147483722" r:id="rId12"/>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2FBBFDA9-87ED-7D4D-9C52-65C40195819F}"/>
              </a:ext>
            </a:extLst>
          </p:cNvPr>
          <p:cNvPicPr>
            <a:picLocks noChangeAspect="1"/>
          </p:cNvPicPr>
          <p:nvPr userDrawn="1"/>
        </p:nvPicPr>
        <p:blipFill>
          <a:blip r:embed="rId5"/>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932541978"/>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hyperlink" Target="https://docs.qiime2.org/2021.8/tutorials/pd-mice/" TargetMode="Externa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rive.google.com/drive/folders/1AltgFc6GStLWZegIwCIuVAEch2ltbcU6?usp=sharing" TargetMode="Externa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s://campus.universidadviu.com/bbcswebdav/pid-3867636-dt-content-rid-66223465_1/xid-66223465_1" TargetMode="External"/><Relationship Id="rId2" Type="http://schemas.openxmlformats.org/officeDocument/2006/relationships/hyperlink" Target="https://data.qiime2.org/2021.8/common/gg-13-8-99-515-806-nb-classifier.qza" TargetMode="Externa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43.png"/><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E5911E35-1556-9C46-AA83-C01215B09DED}"/>
              </a:ext>
            </a:extLst>
          </p:cNvPr>
          <p:cNvSpPr txBox="1"/>
          <p:nvPr/>
        </p:nvSpPr>
        <p:spPr>
          <a:xfrm>
            <a:off x="5950478" y="4774872"/>
            <a:ext cx="4269117" cy="646331"/>
          </a:xfrm>
          <a:prstGeom prst="rect">
            <a:avLst/>
          </a:prstGeom>
          <a:noFill/>
        </p:spPr>
        <p:txBody>
          <a:bodyPr wrap="none" rtlCol="0">
            <a:spAutoFit/>
          </a:bodyPr>
          <a:lstStyle/>
          <a:p>
            <a:r>
              <a:rPr lang="es-ES" dirty="0">
                <a:latin typeface="Apex New"/>
                <a:ea typeface="+mj-ea"/>
                <a:cs typeface="+mj-cs"/>
              </a:rPr>
              <a:t>Dra. María </a:t>
            </a:r>
            <a:r>
              <a:rPr lang="es-ES" dirty="0" err="1">
                <a:latin typeface="Apex New"/>
                <a:ea typeface="+mj-ea"/>
                <a:cs typeface="+mj-cs"/>
              </a:rPr>
              <a:t>Lairón</a:t>
            </a:r>
            <a:r>
              <a:rPr lang="es-ES" dirty="0">
                <a:latin typeface="Apex New"/>
                <a:ea typeface="+mj-ea"/>
                <a:cs typeface="+mj-cs"/>
              </a:rPr>
              <a:t> Peris</a:t>
            </a:r>
          </a:p>
          <a:p>
            <a:r>
              <a:rPr lang="es-ES" dirty="0" err="1">
                <a:latin typeface="Apex New"/>
                <a:ea typeface="+mj-ea"/>
                <a:cs typeface="+mj-cs"/>
              </a:rPr>
              <a:t>maria.lairon@professor.universidadviu.com</a:t>
            </a:r>
            <a:endParaRPr lang="es-ES" dirty="0">
              <a:latin typeface="Apex New"/>
              <a:ea typeface="+mj-ea"/>
              <a:cs typeface="+mj-cs"/>
            </a:endParaRPr>
          </a:p>
        </p:txBody>
      </p:sp>
      <p:sp>
        <p:nvSpPr>
          <p:cNvPr id="8" name="Marcador de texto 1">
            <a:extLst>
              <a:ext uri="{FF2B5EF4-FFF2-40B4-BE49-F238E27FC236}">
                <a16:creationId xmlns:a16="http://schemas.microsoft.com/office/drawing/2014/main" id="{F5F6069F-BB47-E34D-A889-C63883D402D3}"/>
              </a:ext>
            </a:extLst>
          </p:cNvPr>
          <p:cNvSpPr>
            <a:spLocks noGrp="1"/>
          </p:cNvSpPr>
          <p:nvPr>
            <p:ph type="body" sz="quarter" idx="10"/>
          </p:nvPr>
        </p:nvSpPr>
        <p:spPr>
          <a:xfrm>
            <a:off x="446893" y="325097"/>
            <a:ext cx="11007170" cy="902393"/>
          </a:xfrm>
        </p:spPr>
        <p:txBody>
          <a:bodyPr/>
          <a:lstStyle/>
          <a:p>
            <a:r>
              <a:rPr lang="es-ES" sz="4800" dirty="0"/>
              <a:t>Máster en Bioinformática</a:t>
            </a:r>
          </a:p>
        </p:txBody>
      </p:sp>
      <p:sp>
        <p:nvSpPr>
          <p:cNvPr id="11" name="Marcador de texto 2">
            <a:extLst>
              <a:ext uri="{FF2B5EF4-FFF2-40B4-BE49-F238E27FC236}">
                <a16:creationId xmlns:a16="http://schemas.microsoft.com/office/drawing/2014/main" id="{1A0F4B86-AE2F-3948-8993-7AFE7A762CE5}"/>
              </a:ext>
            </a:extLst>
          </p:cNvPr>
          <p:cNvSpPr>
            <a:spLocks noGrp="1"/>
          </p:cNvSpPr>
          <p:nvPr>
            <p:ph type="body" sz="quarter" idx="11"/>
          </p:nvPr>
        </p:nvSpPr>
        <p:spPr>
          <a:xfrm>
            <a:off x="350794" y="1306974"/>
            <a:ext cx="11490411" cy="563602"/>
          </a:xfrm>
        </p:spPr>
        <p:txBody>
          <a:bodyPr/>
          <a:lstStyle/>
          <a:p>
            <a:r>
              <a:rPr lang="es-ES_tradnl" b="1" dirty="0"/>
              <a:t> </a:t>
            </a:r>
            <a:endParaRPr lang="es-ES" dirty="0"/>
          </a:p>
          <a:p>
            <a:r>
              <a:rPr lang="es-ES" b="1" dirty="0"/>
              <a:t> Análisis de datos </a:t>
            </a:r>
            <a:r>
              <a:rPr lang="es-ES" b="1" dirty="0" err="1"/>
              <a:t>ómicos</a:t>
            </a:r>
            <a:r>
              <a:rPr lang="es-ES" b="1" dirty="0"/>
              <a:t> para poblaciones</a:t>
            </a:r>
            <a:endParaRPr lang="es-ES" dirty="0"/>
          </a:p>
        </p:txBody>
      </p:sp>
      <p:sp>
        <p:nvSpPr>
          <p:cNvPr id="12" name="Marcador de texto 2">
            <a:extLst>
              <a:ext uri="{FF2B5EF4-FFF2-40B4-BE49-F238E27FC236}">
                <a16:creationId xmlns:a16="http://schemas.microsoft.com/office/drawing/2014/main" id="{C6CD89A9-538F-A841-AA70-63BC030F6B98}"/>
              </a:ext>
            </a:extLst>
          </p:cNvPr>
          <p:cNvSpPr txBox="1">
            <a:spLocks/>
          </p:cNvSpPr>
          <p:nvPr/>
        </p:nvSpPr>
        <p:spPr>
          <a:xfrm>
            <a:off x="446893" y="2415023"/>
            <a:ext cx="3256828" cy="563602"/>
          </a:xfrm>
          <a:prstGeom prst="rect">
            <a:avLst/>
          </a:prstGeom>
        </p:spPr>
        <p:txBody>
          <a:bodyPr wrap="square" lIns="0" tIns="0" rIns="0" bIns="0"/>
          <a:lstStyle>
            <a:lvl1pPr marL="0" indent="0" algn="l" defTabSz="914400" rtl="0" eaLnBrk="1" latinLnBrk="0" hangingPunct="1">
              <a:lnSpc>
                <a:spcPct val="100000"/>
              </a:lnSpc>
              <a:spcBef>
                <a:spcPts val="0"/>
              </a:spcBef>
              <a:buFontTx/>
              <a:buNone/>
              <a:defRPr sz="3300" b="0" i="0" kern="1200" spc="0" baseline="0">
                <a:solidFill>
                  <a:schemeClr val="tx1"/>
                </a:solidFill>
                <a:latin typeface="Visuelt Pro" panose="020B05030402020401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1600" dirty="0"/>
              <a:t>Curso académico 2024-25</a:t>
            </a:r>
          </a:p>
        </p:txBody>
      </p:sp>
    </p:spTree>
    <p:extLst>
      <p:ext uri="{BB962C8B-B14F-4D97-AF65-F5344CB8AC3E}">
        <p14:creationId xmlns:p14="http://schemas.microsoft.com/office/powerpoint/2010/main" val="2387410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621361" y="1502688"/>
            <a:ext cx="11410155" cy="3139321"/>
          </a:xfrm>
          <a:prstGeom prst="rect">
            <a:avLst/>
          </a:prstGeom>
          <a:noFill/>
        </p:spPr>
        <p:txBody>
          <a:bodyPr wrap="square" rtlCol="0">
            <a:spAutoFit/>
          </a:bodyPr>
          <a:lstStyle/>
          <a:p>
            <a:pPr lvl="0"/>
            <a:endParaRPr lang="es-ES" b="1" dirty="0"/>
          </a:p>
          <a:p>
            <a:pPr lvl="0"/>
            <a:r>
              <a:rPr lang="es-ES" b="1" dirty="0">
                <a:solidFill>
                  <a:srgbClr val="E64F13"/>
                </a:solidFill>
              </a:rPr>
              <a:t>4. Tabla de características, </a:t>
            </a:r>
            <a:r>
              <a:rPr lang="es-ES" b="1" i="1" dirty="0" err="1">
                <a:solidFill>
                  <a:srgbClr val="E64F13"/>
                </a:solidFill>
              </a:rPr>
              <a:t>feature</a:t>
            </a:r>
            <a:r>
              <a:rPr lang="es-ES" b="1" i="1" dirty="0">
                <a:solidFill>
                  <a:srgbClr val="E64F13"/>
                </a:solidFill>
              </a:rPr>
              <a:t> </a:t>
            </a:r>
            <a:r>
              <a:rPr lang="es-ES" b="1" i="1" dirty="0" err="1">
                <a:solidFill>
                  <a:srgbClr val="E64F13"/>
                </a:solidFill>
              </a:rPr>
              <a:t>table</a:t>
            </a:r>
            <a:r>
              <a:rPr lang="es-ES" b="1" dirty="0">
                <a:solidFill>
                  <a:srgbClr val="E64F13"/>
                </a:solidFill>
              </a:rPr>
              <a:t>.</a:t>
            </a:r>
            <a:endParaRPr lang="es-ES" dirty="0">
              <a:solidFill>
                <a:srgbClr val="E64F13"/>
              </a:solidFill>
            </a:endParaRPr>
          </a:p>
          <a:p>
            <a:r>
              <a:rPr lang="es-ES" dirty="0"/>
              <a:t>Una vez se ha llevado a cabo los pasos de filtrado de calidad, nos interesa explorar los datos resultantes y elegir si asignamos a las lecturas la categoría de </a:t>
            </a:r>
            <a:r>
              <a:rPr lang="es-ES" dirty="0" err="1"/>
              <a:t>OTUs</a:t>
            </a:r>
            <a:r>
              <a:rPr lang="es-ES" dirty="0"/>
              <a:t> o de </a:t>
            </a:r>
            <a:r>
              <a:rPr lang="es-ES" dirty="0" err="1"/>
              <a:t>ASVs</a:t>
            </a:r>
            <a:r>
              <a:rPr lang="es-ES" dirty="0"/>
              <a:t>. </a:t>
            </a:r>
          </a:p>
          <a:p>
            <a:r>
              <a:rPr lang="es-ES" dirty="0"/>
              <a:t> </a:t>
            </a:r>
          </a:p>
          <a:p>
            <a:r>
              <a:rPr lang="es-ES" b="1" dirty="0">
                <a:solidFill>
                  <a:srgbClr val="E64F13"/>
                </a:solidFill>
              </a:rPr>
              <a:t>OBJETIVO MÁS IMPORTANTE EN METATAXONÓMICA: </a:t>
            </a:r>
            <a:r>
              <a:rPr lang="es-ES" dirty="0"/>
              <a:t>Identificar los taxones en una muestra . </a:t>
            </a:r>
          </a:p>
          <a:p>
            <a:endParaRPr lang="es-ES" dirty="0"/>
          </a:p>
          <a:p>
            <a:r>
              <a:rPr lang="es-ES" dirty="0"/>
              <a:t>La tecnología que </a:t>
            </a:r>
            <a:r>
              <a:rPr lang="es-ES" b="1" dirty="0">
                <a:solidFill>
                  <a:srgbClr val="E64F13"/>
                </a:solidFill>
              </a:rPr>
              <a:t>menor error produce a día de hoy es </a:t>
            </a:r>
            <a:r>
              <a:rPr lang="es-ES" b="1" dirty="0" err="1">
                <a:solidFill>
                  <a:srgbClr val="E64F13"/>
                </a:solidFill>
              </a:rPr>
              <a:t>Illumina</a:t>
            </a:r>
            <a:r>
              <a:rPr lang="es-ES" dirty="0"/>
              <a:t>, y aun así introduce una tasa de error del </a:t>
            </a:r>
            <a:r>
              <a:rPr lang="es-ES" b="1" dirty="0">
                <a:solidFill>
                  <a:srgbClr val="E64F13"/>
                </a:solidFill>
              </a:rPr>
              <a:t>0,1% </a:t>
            </a:r>
            <a:r>
              <a:rPr lang="es-ES" dirty="0"/>
              <a:t>por nucleótido. Cuando se secuencian millones de lecturas, se podría identificar los taxones de manera incorrecta. Para superar estos errores, se suele agrupar, o hacer un clúster de los </a:t>
            </a:r>
            <a:r>
              <a:rPr lang="es-ES" dirty="0" err="1"/>
              <a:t>amplicones</a:t>
            </a:r>
            <a:r>
              <a:rPr lang="es-ES" dirty="0"/>
              <a:t> en </a:t>
            </a:r>
            <a:r>
              <a:rPr lang="es-ES" b="1" dirty="0" err="1">
                <a:solidFill>
                  <a:srgbClr val="E64F13"/>
                </a:solidFill>
              </a:rPr>
              <a:t>OTUs</a:t>
            </a:r>
            <a:r>
              <a:rPr lang="es-ES" dirty="0"/>
              <a:t>, basados en un rango de identidad entre secuencias arbitrario.</a:t>
            </a:r>
          </a:p>
        </p:txBody>
      </p:sp>
      <p:sp>
        <p:nvSpPr>
          <p:cNvPr id="7" name="Marcador de texto 6">
            <a:extLst>
              <a:ext uri="{FF2B5EF4-FFF2-40B4-BE49-F238E27FC236}">
                <a16:creationId xmlns:a16="http://schemas.microsoft.com/office/drawing/2014/main" id="{511054B8-10B7-704F-B11F-0682D15C8DD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999314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621361" y="1502688"/>
            <a:ext cx="11410155" cy="4801314"/>
          </a:xfrm>
          <a:prstGeom prst="rect">
            <a:avLst/>
          </a:prstGeom>
          <a:noFill/>
        </p:spPr>
        <p:txBody>
          <a:bodyPr wrap="square" rtlCol="0">
            <a:spAutoFit/>
          </a:bodyPr>
          <a:lstStyle/>
          <a:p>
            <a:pPr lvl="0"/>
            <a:endParaRPr lang="es-ES" b="1" dirty="0"/>
          </a:p>
          <a:p>
            <a:pPr lvl="0"/>
            <a:r>
              <a:rPr lang="es-ES" b="1" dirty="0">
                <a:solidFill>
                  <a:srgbClr val="E64F13"/>
                </a:solidFill>
              </a:rPr>
              <a:t>4. Tabla de características, </a:t>
            </a:r>
            <a:r>
              <a:rPr lang="es-ES" b="1" i="1" dirty="0" err="1">
                <a:solidFill>
                  <a:srgbClr val="E64F13"/>
                </a:solidFill>
              </a:rPr>
              <a:t>feature</a:t>
            </a:r>
            <a:r>
              <a:rPr lang="es-ES" b="1" i="1" dirty="0">
                <a:solidFill>
                  <a:srgbClr val="E64F13"/>
                </a:solidFill>
              </a:rPr>
              <a:t> </a:t>
            </a:r>
            <a:r>
              <a:rPr lang="es-ES" b="1" i="1" dirty="0" err="1">
                <a:solidFill>
                  <a:srgbClr val="E64F13"/>
                </a:solidFill>
              </a:rPr>
              <a:t>table</a:t>
            </a:r>
            <a:r>
              <a:rPr lang="es-ES" b="1" dirty="0">
                <a:solidFill>
                  <a:srgbClr val="E64F13"/>
                </a:solidFill>
              </a:rPr>
              <a:t>.</a:t>
            </a:r>
            <a:endParaRPr lang="es-ES" dirty="0">
              <a:solidFill>
                <a:srgbClr val="E64F13"/>
              </a:solidFill>
            </a:endParaRPr>
          </a:p>
          <a:p>
            <a:endParaRPr lang="es-ES" dirty="0"/>
          </a:p>
          <a:p>
            <a:r>
              <a:rPr lang="es-ES" b="1" dirty="0" err="1">
                <a:solidFill>
                  <a:srgbClr val="E64F13"/>
                </a:solidFill>
              </a:rPr>
              <a:t>OTUs</a:t>
            </a:r>
            <a:r>
              <a:rPr lang="es-ES" b="1" dirty="0">
                <a:solidFill>
                  <a:srgbClr val="E64F13"/>
                </a:solidFill>
              </a:rPr>
              <a:t>:</a:t>
            </a:r>
          </a:p>
          <a:p>
            <a:pPr marL="285750" indent="-285750">
              <a:buFontTx/>
              <a:buChar char="-"/>
            </a:pPr>
            <a:r>
              <a:rPr lang="es-ES" dirty="0"/>
              <a:t>Muy usados en </a:t>
            </a:r>
            <a:r>
              <a:rPr lang="es-ES" dirty="0" err="1"/>
              <a:t>metataxómica</a:t>
            </a:r>
            <a:endParaRPr lang="es-ES" dirty="0"/>
          </a:p>
          <a:p>
            <a:pPr marL="285750" indent="-285750">
              <a:buFontTx/>
              <a:buChar char="-"/>
            </a:pPr>
            <a:r>
              <a:rPr lang="es-ES" b="1" dirty="0">
                <a:solidFill>
                  <a:srgbClr val="E64F13"/>
                </a:solidFill>
              </a:rPr>
              <a:t>Clústeres</a:t>
            </a:r>
            <a:r>
              <a:rPr lang="es-ES" dirty="0"/>
              <a:t> de lecturas que difieren en menos de un límite de disimilitud entre ellas, generalmente un</a:t>
            </a:r>
            <a:r>
              <a:rPr lang="es-ES" b="1" dirty="0">
                <a:solidFill>
                  <a:srgbClr val="E64F13"/>
                </a:solidFill>
              </a:rPr>
              <a:t> 3%.</a:t>
            </a:r>
          </a:p>
          <a:p>
            <a:pPr marL="285750" indent="-285750">
              <a:buFontTx/>
              <a:buChar char="-"/>
            </a:pPr>
            <a:r>
              <a:rPr lang="es-ES" dirty="0"/>
              <a:t>Las tablas de características en las que a cada muestra se le asigna un OTU sirven para los análisis posteriores en estudios metataxonómicos. </a:t>
            </a:r>
          </a:p>
          <a:p>
            <a:pPr marL="285750" indent="-285750">
              <a:buFontTx/>
              <a:buChar char="-"/>
            </a:pPr>
            <a:r>
              <a:rPr lang="es-ES" dirty="0"/>
              <a:t>Muchos métodos para definir </a:t>
            </a:r>
            <a:r>
              <a:rPr lang="es-ES" dirty="0" err="1"/>
              <a:t>OTUs</a:t>
            </a:r>
            <a:r>
              <a:rPr lang="es-ES" dirty="0"/>
              <a:t> han sido propuestos, en los que se dice que una secuencia pertenece a un OTU si se parece a las secuencias disponibles en bases de datos. Así, se agrupan las lecturas en </a:t>
            </a:r>
            <a:r>
              <a:rPr lang="es-ES" dirty="0" err="1"/>
              <a:t>OTUs</a:t>
            </a:r>
            <a:r>
              <a:rPr lang="es-ES" dirty="0"/>
              <a:t> en base a </a:t>
            </a:r>
            <a:r>
              <a:rPr lang="es-ES" dirty="0" err="1"/>
              <a:t>similaridad</a:t>
            </a:r>
            <a:r>
              <a:rPr lang="es-ES" dirty="0"/>
              <a:t> de secuencias.</a:t>
            </a:r>
          </a:p>
          <a:p>
            <a:pPr marL="285750" indent="-285750">
              <a:buFontTx/>
              <a:buChar char="-"/>
            </a:pPr>
            <a:endParaRPr lang="es-ES" dirty="0"/>
          </a:p>
          <a:p>
            <a:r>
              <a:rPr lang="es-ES" b="1" dirty="0" err="1">
                <a:solidFill>
                  <a:srgbClr val="E64F13"/>
                </a:solidFill>
              </a:rPr>
              <a:t>ASVs</a:t>
            </a:r>
            <a:r>
              <a:rPr lang="es-ES" b="1" dirty="0">
                <a:solidFill>
                  <a:srgbClr val="E64F13"/>
                </a:solidFill>
              </a:rPr>
              <a:t>:</a:t>
            </a:r>
          </a:p>
          <a:p>
            <a:r>
              <a:rPr lang="es-ES" dirty="0"/>
              <a:t>Nuevo método que resuelven, en la escala de </a:t>
            </a:r>
            <a:r>
              <a:rPr lang="es-ES" dirty="0" err="1"/>
              <a:t>amplicones</a:t>
            </a:r>
            <a:r>
              <a:rPr lang="es-ES" dirty="0"/>
              <a:t>, sin imponer los límites de </a:t>
            </a:r>
            <a:r>
              <a:rPr lang="es-ES" dirty="0" err="1"/>
              <a:t>desimilaridad</a:t>
            </a:r>
            <a:r>
              <a:rPr lang="es-ES" dirty="0"/>
              <a:t> que están definidos en los </a:t>
            </a:r>
            <a:r>
              <a:rPr lang="es-ES" dirty="0" err="1"/>
              <a:t>OTUs</a:t>
            </a:r>
            <a:r>
              <a:rPr lang="es-ES" dirty="0"/>
              <a:t>.</a:t>
            </a:r>
          </a:p>
          <a:p>
            <a:r>
              <a:rPr lang="es-ES" dirty="0"/>
              <a:t>- Estos métodos determinan qué lecturas se han secuenciado y cuantas veces y ofrecen una mejor resolución, porque separa </a:t>
            </a:r>
            <a:r>
              <a:rPr lang="es-ES" i="1" dirty="0" err="1"/>
              <a:t>features</a:t>
            </a:r>
            <a:r>
              <a:rPr lang="es-ES" dirty="0"/>
              <a:t>, o características que se diferencian en un único nucleótido.</a:t>
            </a:r>
          </a:p>
        </p:txBody>
      </p:sp>
      <p:sp>
        <p:nvSpPr>
          <p:cNvPr id="7" name="Marcador de texto 6">
            <a:extLst>
              <a:ext uri="{FF2B5EF4-FFF2-40B4-BE49-F238E27FC236}">
                <a16:creationId xmlns:a16="http://schemas.microsoft.com/office/drawing/2014/main" id="{DE46E28B-C5B1-D74F-8D9E-B1EEA652452C}"/>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664885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621361" y="1502688"/>
            <a:ext cx="11410155" cy="646331"/>
          </a:xfrm>
          <a:prstGeom prst="rect">
            <a:avLst/>
          </a:prstGeom>
          <a:noFill/>
        </p:spPr>
        <p:txBody>
          <a:bodyPr wrap="square" rtlCol="0">
            <a:spAutoFit/>
          </a:bodyPr>
          <a:lstStyle/>
          <a:p>
            <a:pPr lvl="0"/>
            <a:endParaRPr lang="es-ES" b="1" dirty="0"/>
          </a:p>
          <a:p>
            <a:pPr lvl="0"/>
            <a:r>
              <a:rPr lang="es-ES" b="1" dirty="0">
                <a:solidFill>
                  <a:srgbClr val="E64F13"/>
                </a:solidFill>
              </a:rPr>
              <a:t>4. Tabla de características, </a:t>
            </a:r>
            <a:r>
              <a:rPr lang="es-ES" b="1" i="1" dirty="0" err="1">
                <a:solidFill>
                  <a:srgbClr val="E64F13"/>
                </a:solidFill>
              </a:rPr>
              <a:t>feature</a:t>
            </a:r>
            <a:r>
              <a:rPr lang="es-ES" b="1" i="1" dirty="0">
                <a:solidFill>
                  <a:srgbClr val="E64F13"/>
                </a:solidFill>
              </a:rPr>
              <a:t> </a:t>
            </a:r>
            <a:r>
              <a:rPr lang="es-ES" b="1" i="1" dirty="0" err="1">
                <a:solidFill>
                  <a:srgbClr val="E64F13"/>
                </a:solidFill>
              </a:rPr>
              <a:t>table</a:t>
            </a:r>
            <a:r>
              <a:rPr lang="es-ES" b="1" dirty="0">
                <a:solidFill>
                  <a:srgbClr val="E64F13"/>
                </a:solidFill>
              </a:rPr>
              <a:t>.</a:t>
            </a:r>
            <a:endParaRPr lang="es-ES" dirty="0">
              <a:solidFill>
                <a:srgbClr val="E64F13"/>
              </a:solidFill>
            </a:endParaRPr>
          </a:p>
        </p:txBody>
      </p:sp>
      <p:sp>
        <p:nvSpPr>
          <p:cNvPr id="2" name="Rectángulo 1">
            <a:extLst>
              <a:ext uri="{FF2B5EF4-FFF2-40B4-BE49-F238E27FC236}">
                <a16:creationId xmlns:a16="http://schemas.microsoft.com/office/drawing/2014/main" id="{C979AEA2-5E8E-EC4A-B03D-A973077EB634}"/>
              </a:ext>
            </a:extLst>
          </p:cNvPr>
          <p:cNvSpPr/>
          <p:nvPr/>
        </p:nvSpPr>
        <p:spPr>
          <a:xfrm>
            <a:off x="3090245" y="6030021"/>
            <a:ext cx="5083508" cy="369332"/>
          </a:xfrm>
          <a:prstGeom prst="rect">
            <a:avLst/>
          </a:prstGeom>
        </p:spPr>
        <p:txBody>
          <a:bodyPr wrap="none">
            <a:spAutoFit/>
          </a:bodyPr>
          <a:lstStyle/>
          <a:p>
            <a:r>
              <a:rPr lang="es-ES" dirty="0">
                <a:solidFill>
                  <a:srgbClr val="54595D"/>
                </a:solidFill>
                <a:latin typeface="Arial" panose="020B0604020202020204" pitchFamily="34" charset="0"/>
              </a:rPr>
              <a:t>Dr. </a:t>
            </a:r>
            <a:r>
              <a:rPr lang="es-ES" dirty="0" err="1">
                <a:solidFill>
                  <a:srgbClr val="54595D"/>
                </a:solidFill>
                <a:latin typeface="Arial" panose="020B0604020202020204" pitchFamily="34" charset="0"/>
              </a:rPr>
              <a:t>Benjamin</a:t>
            </a:r>
            <a:r>
              <a:rPr lang="es-ES" dirty="0">
                <a:solidFill>
                  <a:srgbClr val="54595D"/>
                </a:solidFill>
                <a:latin typeface="Arial" panose="020B0604020202020204" pitchFamily="34" charset="0"/>
              </a:rPr>
              <a:t> </a:t>
            </a:r>
            <a:r>
              <a:rPr lang="es-ES" dirty="0" err="1">
                <a:solidFill>
                  <a:srgbClr val="54595D"/>
                </a:solidFill>
                <a:latin typeface="Arial" panose="020B0604020202020204" pitchFamily="34" charset="0"/>
              </a:rPr>
              <a:t>Callahan</a:t>
            </a:r>
            <a:r>
              <a:rPr lang="es-ES" dirty="0">
                <a:solidFill>
                  <a:srgbClr val="54595D"/>
                </a:solidFill>
                <a:latin typeface="Arial" panose="020B0604020202020204" pitchFamily="34" charset="0"/>
              </a:rPr>
              <a:t>- </a:t>
            </a:r>
            <a:r>
              <a:rPr lang="es-ES" dirty="0" err="1">
                <a:solidFill>
                  <a:srgbClr val="54595D"/>
                </a:solidFill>
                <a:latin typeface="Arial" panose="020B0604020202020204" pitchFamily="34" charset="0"/>
              </a:rPr>
              <a:t>powerpoint</a:t>
            </a:r>
            <a:r>
              <a:rPr lang="es-ES" dirty="0">
                <a:solidFill>
                  <a:srgbClr val="54595D"/>
                </a:solidFill>
                <a:latin typeface="Arial" panose="020B0604020202020204" pitchFamily="34" charset="0"/>
              </a:rPr>
              <a:t> </a:t>
            </a:r>
            <a:r>
              <a:rPr lang="es-ES" dirty="0" err="1">
                <a:solidFill>
                  <a:srgbClr val="54595D"/>
                </a:solidFill>
                <a:latin typeface="Arial" panose="020B0604020202020204" pitchFamily="34" charset="0"/>
              </a:rPr>
              <a:t>presentation</a:t>
            </a:r>
            <a:endParaRPr lang="es-ES" dirty="0"/>
          </a:p>
        </p:txBody>
      </p:sp>
      <p:pic>
        <p:nvPicPr>
          <p:cNvPr id="11" name="Imagen 10" descr="Gráfico, Gráfico de dispersión&#10;&#10;Descripción generada automáticamente">
            <a:extLst>
              <a:ext uri="{FF2B5EF4-FFF2-40B4-BE49-F238E27FC236}">
                <a16:creationId xmlns:a16="http://schemas.microsoft.com/office/drawing/2014/main" id="{72523E8C-2D05-3E45-80AF-64B9A47365F1}"/>
              </a:ext>
            </a:extLst>
          </p:cNvPr>
          <p:cNvPicPr>
            <a:picLocks noChangeAspect="1"/>
          </p:cNvPicPr>
          <p:nvPr/>
        </p:nvPicPr>
        <p:blipFill>
          <a:blip r:embed="rId2"/>
          <a:stretch>
            <a:fillRect/>
          </a:stretch>
        </p:blipFill>
        <p:spPr>
          <a:xfrm>
            <a:off x="257463" y="3144982"/>
            <a:ext cx="4470081" cy="2362691"/>
          </a:xfrm>
          <a:prstGeom prst="rect">
            <a:avLst/>
          </a:prstGeom>
        </p:spPr>
      </p:pic>
      <p:pic>
        <p:nvPicPr>
          <p:cNvPr id="12" name="Imagen 11" descr="Gráfico, Gráfico de dispersión&#10;&#10;Descripción generada automáticamente">
            <a:extLst>
              <a:ext uri="{FF2B5EF4-FFF2-40B4-BE49-F238E27FC236}">
                <a16:creationId xmlns:a16="http://schemas.microsoft.com/office/drawing/2014/main" id="{20DBFF6F-3E25-474B-A9B6-E3BEBA4FC049}"/>
              </a:ext>
            </a:extLst>
          </p:cNvPr>
          <p:cNvPicPr>
            <a:picLocks noChangeAspect="1"/>
          </p:cNvPicPr>
          <p:nvPr/>
        </p:nvPicPr>
        <p:blipFill>
          <a:blip r:embed="rId3"/>
          <a:stretch>
            <a:fillRect/>
          </a:stretch>
        </p:blipFill>
        <p:spPr>
          <a:xfrm>
            <a:off x="5749636" y="2799630"/>
            <a:ext cx="5386957" cy="2801031"/>
          </a:xfrm>
          <a:prstGeom prst="rect">
            <a:avLst/>
          </a:prstGeom>
        </p:spPr>
      </p:pic>
      <p:sp>
        <p:nvSpPr>
          <p:cNvPr id="8" name="Marcador de texto 7">
            <a:extLst>
              <a:ext uri="{FF2B5EF4-FFF2-40B4-BE49-F238E27FC236}">
                <a16:creationId xmlns:a16="http://schemas.microsoft.com/office/drawing/2014/main" id="{6050CF1F-B7FC-5649-847C-9B00563DA89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006974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546102" y="1875038"/>
            <a:ext cx="8902482" cy="4801314"/>
          </a:xfrm>
          <a:prstGeom prst="rect">
            <a:avLst/>
          </a:prstGeom>
          <a:noFill/>
        </p:spPr>
        <p:txBody>
          <a:bodyPr wrap="square" rtlCol="0">
            <a:spAutoFit/>
          </a:bodyPr>
          <a:lstStyle/>
          <a:p>
            <a:pPr lvl="1"/>
            <a:r>
              <a:rPr lang="es-ES" b="1" dirty="0">
                <a:solidFill>
                  <a:srgbClr val="E64F13"/>
                </a:solidFill>
              </a:rPr>
              <a:t>4. Tabla de características, </a:t>
            </a:r>
            <a:r>
              <a:rPr lang="es-ES" b="1" i="1" dirty="0" err="1">
                <a:solidFill>
                  <a:srgbClr val="E64F13"/>
                </a:solidFill>
              </a:rPr>
              <a:t>feature</a:t>
            </a:r>
            <a:r>
              <a:rPr lang="es-ES" b="1" i="1" dirty="0">
                <a:solidFill>
                  <a:srgbClr val="E64F13"/>
                </a:solidFill>
              </a:rPr>
              <a:t> </a:t>
            </a:r>
            <a:r>
              <a:rPr lang="es-ES" b="1" i="1" dirty="0" err="1">
                <a:solidFill>
                  <a:srgbClr val="E64F13"/>
                </a:solidFill>
              </a:rPr>
              <a:t>table</a:t>
            </a:r>
            <a:r>
              <a:rPr lang="es-ES" b="1" dirty="0">
                <a:solidFill>
                  <a:srgbClr val="E64F13"/>
                </a:solidFill>
              </a:rPr>
              <a:t>.</a:t>
            </a:r>
            <a:endParaRPr lang="es-ES" dirty="0">
              <a:solidFill>
                <a:srgbClr val="E64F13"/>
              </a:solidFill>
            </a:endParaRPr>
          </a:p>
          <a:p>
            <a:pPr lvl="1"/>
            <a:endParaRPr lang="es-ES" dirty="0"/>
          </a:p>
          <a:p>
            <a:pPr lvl="1"/>
            <a:r>
              <a:rPr lang="es-ES" dirty="0"/>
              <a:t>Si queremos asignar las lecturas ya </a:t>
            </a:r>
            <a:r>
              <a:rPr lang="es-ES" dirty="0" err="1"/>
              <a:t>preprocesadas</a:t>
            </a:r>
            <a:r>
              <a:rPr lang="es-ES" dirty="0"/>
              <a:t> a </a:t>
            </a:r>
            <a:r>
              <a:rPr lang="es-ES" dirty="0" err="1"/>
              <a:t>ASVs</a:t>
            </a:r>
            <a:r>
              <a:rPr lang="es-ES" dirty="0"/>
              <a:t>, se usa el comando </a:t>
            </a:r>
            <a:r>
              <a:rPr lang="es-ES" dirty="0" err="1">
                <a:latin typeface="Courier" pitchFamily="2" charset="0"/>
              </a:rPr>
              <a:t>feature-table</a:t>
            </a:r>
            <a:r>
              <a:rPr lang="es-ES" dirty="0">
                <a:latin typeface="Courier" pitchFamily="2" charset="0"/>
              </a:rPr>
              <a:t> </a:t>
            </a:r>
            <a:r>
              <a:rPr lang="es-ES" dirty="0" err="1">
                <a:latin typeface="Courier" pitchFamily="2" charset="0"/>
              </a:rPr>
              <a:t>summarize</a:t>
            </a:r>
            <a:r>
              <a:rPr lang="es-ES" dirty="0">
                <a:latin typeface="Courier" pitchFamily="2" charset="0"/>
              </a:rPr>
              <a:t> </a:t>
            </a:r>
            <a:r>
              <a:rPr lang="es-ES" dirty="0"/>
              <a:t>que nos da información de cuántas secuencias se asocian con cada muestra y con cada característica, da histogramas de estas distribuciones y resumen de estas estadísticas. </a:t>
            </a:r>
          </a:p>
          <a:p>
            <a:pPr lvl="1"/>
            <a:endParaRPr lang="es-ES" dirty="0"/>
          </a:p>
          <a:p>
            <a:pPr lvl="1"/>
            <a:r>
              <a:rPr lang="es-ES" dirty="0"/>
              <a:t>El comando </a:t>
            </a:r>
            <a:r>
              <a:rPr lang="es-ES" dirty="0" err="1">
                <a:latin typeface="Courier" pitchFamily="2" charset="0"/>
              </a:rPr>
              <a:t>feature-table</a:t>
            </a:r>
            <a:r>
              <a:rPr lang="es-ES" dirty="0">
                <a:latin typeface="Courier" pitchFamily="2" charset="0"/>
              </a:rPr>
              <a:t> </a:t>
            </a:r>
            <a:r>
              <a:rPr lang="es-ES" dirty="0" err="1">
                <a:latin typeface="Courier" pitchFamily="2" charset="0"/>
              </a:rPr>
              <a:t>tabulate-seqs</a:t>
            </a:r>
            <a:r>
              <a:rPr lang="es-ES" dirty="0">
                <a:latin typeface="Courier" pitchFamily="2" charset="0"/>
              </a:rPr>
              <a:t> </a:t>
            </a:r>
            <a:r>
              <a:rPr lang="es-ES" dirty="0"/>
              <a:t>da un mapeo de cada ID de característica a secuencias y da links que permiten hacer un BLAST contra la base de datos de nucleótidos de NCBI. </a:t>
            </a:r>
          </a:p>
          <a:p>
            <a:pPr lvl="1"/>
            <a:endParaRPr lang="es-ES" dirty="0"/>
          </a:p>
          <a:p>
            <a:pPr lvl="1"/>
            <a:r>
              <a:rPr lang="es-ES" dirty="0"/>
              <a:t>Si queremos hacer un </a:t>
            </a:r>
            <a:r>
              <a:rPr lang="es-ES" i="1" dirty="0" err="1"/>
              <a:t>clustering</a:t>
            </a:r>
            <a:r>
              <a:rPr lang="es-ES" dirty="0"/>
              <a:t> de las secuencias para obtener </a:t>
            </a:r>
            <a:r>
              <a:rPr lang="es-ES" dirty="0" err="1"/>
              <a:t>OTUs</a:t>
            </a:r>
            <a:r>
              <a:rPr lang="es-ES" dirty="0"/>
              <a:t> existen distintos </a:t>
            </a:r>
            <a:r>
              <a:rPr lang="es-ES" dirty="0" err="1"/>
              <a:t>plugins</a:t>
            </a:r>
            <a:r>
              <a:rPr lang="es-ES" dirty="0"/>
              <a:t> como </a:t>
            </a:r>
            <a:r>
              <a:rPr lang="es-ES" dirty="0">
                <a:latin typeface="Courier" pitchFamily="2" charset="0"/>
              </a:rPr>
              <a:t>q2-vsearch</a:t>
            </a:r>
            <a:r>
              <a:rPr lang="es-ES" dirty="0"/>
              <a:t> y </a:t>
            </a:r>
            <a:r>
              <a:rPr lang="es-ES" dirty="0">
                <a:latin typeface="Courier" pitchFamily="2" charset="0"/>
              </a:rPr>
              <a:t>q2-dbOTU</a:t>
            </a:r>
            <a:r>
              <a:rPr lang="es-ES" dirty="0"/>
              <a:t>. A su vez, la elección de </a:t>
            </a:r>
            <a:r>
              <a:rPr lang="es-ES" dirty="0" err="1"/>
              <a:t>OTUs</a:t>
            </a:r>
            <a:r>
              <a:rPr lang="es-ES" dirty="0"/>
              <a:t> puede hacerse mediante comandos como </a:t>
            </a:r>
            <a:r>
              <a:rPr lang="es-ES" dirty="0" err="1"/>
              <a:t>pick_otus.py</a:t>
            </a:r>
            <a:r>
              <a:rPr lang="es-ES" dirty="0"/>
              <a:t> que implementan el algoritmo UCLUST. Este algoritmo usa el algoritmo USEARCH para asignar secuencias a un clúster. </a:t>
            </a:r>
          </a:p>
          <a:p>
            <a:endParaRPr lang="es-ES" dirty="0"/>
          </a:p>
        </p:txBody>
      </p:sp>
      <p:sp>
        <p:nvSpPr>
          <p:cNvPr id="5" name="Marcador de texto 4">
            <a:extLst>
              <a:ext uri="{FF2B5EF4-FFF2-40B4-BE49-F238E27FC236}">
                <a16:creationId xmlns:a16="http://schemas.microsoft.com/office/drawing/2014/main" id="{AFCF5CDE-E005-4441-9256-9A28685E6EE7}"/>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34973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4801314"/>
          </a:xfrm>
          <a:prstGeom prst="rect">
            <a:avLst/>
          </a:prstGeom>
          <a:noFill/>
        </p:spPr>
        <p:txBody>
          <a:bodyPr wrap="square" rtlCol="0">
            <a:spAutoFit/>
          </a:bodyPr>
          <a:lstStyle/>
          <a:p>
            <a:pPr lvl="0"/>
            <a:r>
              <a:rPr lang="es-ES" b="1" dirty="0">
                <a:solidFill>
                  <a:srgbClr val="E64F13"/>
                </a:solidFill>
              </a:rPr>
              <a:t>5. Análisis estadístico.</a:t>
            </a:r>
          </a:p>
          <a:p>
            <a:pPr lvl="0"/>
            <a:endParaRPr lang="es-ES" b="1" dirty="0"/>
          </a:p>
          <a:p>
            <a:r>
              <a:rPr lang="es-ES" dirty="0"/>
              <a:t>Las siguientes etapas de trabajo con QIIME 2 dependerán de nuestro objetivo final, ya que las operaciones que se pueden realizar con este software son muchas, así que simplemente comentaremos algunas de las más frecuentes.</a:t>
            </a:r>
          </a:p>
          <a:p>
            <a:endParaRPr lang="es-ES" dirty="0"/>
          </a:p>
          <a:p>
            <a:pPr lvl="1"/>
            <a:r>
              <a:rPr lang="es-ES" b="1" dirty="0"/>
              <a:t>Curvas de rarefacción.</a:t>
            </a:r>
            <a:r>
              <a:rPr lang="es-ES" dirty="0"/>
              <a:t> Se puede hacer uso del comando </a:t>
            </a:r>
            <a:r>
              <a:rPr lang="es-ES" dirty="0" err="1">
                <a:latin typeface="Courier" pitchFamily="2" charset="0"/>
              </a:rPr>
              <a:t>qiime</a:t>
            </a:r>
            <a:r>
              <a:rPr lang="es-ES" dirty="0">
                <a:latin typeface="Courier" pitchFamily="2" charset="0"/>
              </a:rPr>
              <a:t> </a:t>
            </a:r>
            <a:r>
              <a:rPr lang="es-ES" dirty="0" err="1">
                <a:latin typeface="Courier" pitchFamily="2" charset="0"/>
              </a:rPr>
              <a:t>diversity</a:t>
            </a:r>
            <a:r>
              <a:rPr lang="es-ES" dirty="0">
                <a:latin typeface="Courier" pitchFamily="2" charset="0"/>
              </a:rPr>
              <a:t> </a:t>
            </a:r>
            <a:r>
              <a:rPr lang="es-ES" dirty="0" err="1">
                <a:latin typeface="Courier" pitchFamily="2" charset="0"/>
              </a:rPr>
              <a:t>alpha-rarefaction</a:t>
            </a:r>
            <a:r>
              <a:rPr lang="es-ES" dirty="0">
                <a:latin typeface="Courier" pitchFamily="2" charset="0"/>
              </a:rPr>
              <a:t>.</a:t>
            </a:r>
          </a:p>
          <a:p>
            <a:pPr lvl="1"/>
            <a:r>
              <a:rPr lang="es-ES" b="1" dirty="0"/>
              <a:t>Análisis de diversidad</a:t>
            </a:r>
            <a:r>
              <a:rPr lang="es-ES" dirty="0"/>
              <a:t>. Existen comandos muy variados, como </a:t>
            </a:r>
            <a:r>
              <a:rPr lang="es-ES" dirty="0" err="1">
                <a:latin typeface="Courier" pitchFamily="2" charset="0"/>
              </a:rPr>
              <a:t>qiime</a:t>
            </a:r>
            <a:r>
              <a:rPr lang="es-ES" dirty="0">
                <a:latin typeface="Courier" pitchFamily="2" charset="0"/>
              </a:rPr>
              <a:t> </a:t>
            </a:r>
            <a:r>
              <a:rPr lang="es-ES" dirty="0" err="1">
                <a:latin typeface="Courier" pitchFamily="2" charset="0"/>
              </a:rPr>
              <a:t>diversity</a:t>
            </a:r>
            <a:r>
              <a:rPr lang="es-ES" dirty="0">
                <a:latin typeface="Courier" pitchFamily="2" charset="0"/>
              </a:rPr>
              <a:t> </a:t>
            </a:r>
            <a:r>
              <a:rPr lang="es-ES" dirty="0" err="1">
                <a:latin typeface="Courier" pitchFamily="2" charset="0"/>
              </a:rPr>
              <a:t>core-metrics-phylogenetic</a:t>
            </a:r>
            <a:r>
              <a:rPr lang="es-ES" dirty="0"/>
              <a:t>, </a:t>
            </a:r>
            <a:r>
              <a:rPr lang="es-ES" dirty="0" err="1">
                <a:latin typeface="Courier" pitchFamily="2" charset="0"/>
              </a:rPr>
              <a:t>qiime</a:t>
            </a:r>
            <a:r>
              <a:rPr lang="es-ES" dirty="0">
                <a:latin typeface="Courier" pitchFamily="2" charset="0"/>
              </a:rPr>
              <a:t> </a:t>
            </a:r>
            <a:r>
              <a:rPr lang="es-ES" dirty="0" err="1">
                <a:latin typeface="Courier" pitchFamily="2" charset="0"/>
              </a:rPr>
              <a:t>diversity</a:t>
            </a:r>
            <a:r>
              <a:rPr lang="es-ES" dirty="0">
                <a:latin typeface="Courier" pitchFamily="2" charset="0"/>
              </a:rPr>
              <a:t> </a:t>
            </a:r>
            <a:r>
              <a:rPr lang="es-ES" dirty="0" err="1">
                <a:latin typeface="Courier" pitchFamily="2" charset="0"/>
              </a:rPr>
              <a:t>alpha-group-significance</a:t>
            </a:r>
            <a:r>
              <a:rPr lang="es-ES" dirty="0"/>
              <a:t> y </a:t>
            </a:r>
            <a:r>
              <a:rPr lang="es-ES" dirty="0" err="1">
                <a:latin typeface="Courier" pitchFamily="2" charset="0"/>
              </a:rPr>
              <a:t>qiime</a:t>
            </a:r>
            <a:r>
              <a:rPr lang="es-ES" dirty="0">
                <a:latin typeface="Courier" pitchFamily="2" charset="0"/>
              </a:rPr>
              <a:t> </a:t>
            </a:r>
            <a:r>
              <a:rPr lang="es-ES" dirty="0" err="1">
                <a:latin typeface="Courier" pitchFamily="2" charset="0"/>
              </a:rPr>
              <a:t>diversity</a:t>
            </a:r>
            <a:r>
              <a:rPr lang="es-ES" dirty="0">
                <a:latin typeface="Courier" pitchFamily="2" charset="0"/>
              </a:rPr>
              <a:t> beta-</a:t>
            </a:r>
            <a:r>
              <a:rPr lang="es-ES" dirty="0" err="1">
                <a:latin typeface="Courier" pitchFamily="2" charset="0"/>
              </a:rPr>
              <a:t>group</a:t>
            </a:r>
            <a:r>
              <a:rPr lang="es-ES" dirty="0">
                <a:latin typeface="Courier" pitchFamily="2" charset="0"/>
              </a:rPr>
              <a:t>-</a:t>
            </a:r>
            <a:r>
              <a:rPr lang="es-ES" dirty="0" err="1">
                <a:latin typeface="Courier" pitchFamily="2" charset="0"/>
              </a:rPr>
              <a:t>significance</a:t>
            </a:r>
            <a:r>
              <a:rPr lang="es-ES" dirty="0"/>
              <a:t>.</a:t>
            </a:r>
          </a:p>
          <a:p>
            <a:pPr lvl="1"/>
            <a:r>
              <a:rPr lang="es-ES" b="1" dirty="0"/>
              <a:t>Análisis taxonómico.</a:t>
            </a:r>
            <a:r>
              <a:rPr lang="es-ES" dirty="0"/>
              <a:t> Podemos clasificar nuestras secuencias con un clasificador ya </a:t>
            </a:r>
            <a:r>
              <a:rPr lang="es-ES" dirty="0" err="1"/>
              <a:t>preentrenado</a:t>
            </a:r>
            <a:r>
              <a:rPr lang="es-ES" dirty="0"/>
              <a:t> como el </a:t>
            </a:r>
            <a:r>
              <a:rPr lang="es-ES" dirty="0" err="1"/>
              <a:t>Naive</a:t>
            </a:r>
            <a:r>
              <a:rPr lang="es-ES" dirty="0"/>
              <a:t> </a:t>
            </a:r>
            <a:r>
              <a:rPr lang="es-ES" dirty="0" err="1"/>
              <a:t>Bayes</a:t>
            </a:r>
            <a:r>
              <a:rPr lang="es-ES" dirty="0"/>
              <a:t> ( se usan los </a:t>
            </a:r>
            <a:r>
              <a:rPr lang="es-ES" dirty="0" err="1"/>
              <a:t>OTUs</a:t>
            </a:r>
            <a:r>
              <a:rPr lang="es-ES" dirty="0"/>
              <a:t> presentes en una base de datos como </a:t>
            </a:r>
            <a:r>
              <a:rPr lang="es-ES" dirty="0" err="1"/>
              <a:t>Greengenes</a:t>
            </a:r>
            <a:r>
              <a:rPr lang="es-ES" dirty="0"/>
              <a:t> y se clasifican nuestras secuencias en base a este). Para ello se hace uso del q2-feature-classifier .</a:t>
            </a:r>
          </a:p>
          <a:p>
            <a:pPr lvl="0"/>
            <a:endParaRPr lang="es-ES" dirty="0"/>
          </a:p>
          <a:p>
            <a:endParaRPr lang="es-ES" dirty="0"/>
          </a:p>
        </p:txBody>
      </p:sp>
    </p:spTree>
    <p:extLst>
      <p:ext uri="{BB962C8B-B14F-4D97-AF65-F5344CB8AC3E}">
        <p14:creationId xmlns:p14="http://schemas.microsoft.com/office/powerpoint/2010/main" val="406260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5078313"/>
          </a:xfrm>
          <a:prstGeom prst="rect">
            <a:avLst/>
          </a:prstGeom>
          <a:noFill/>
        </p:spPr>
        <p:txBody>
          <a:bodyPr wrap="square" rtlCol="0">
            <a:spAutoFit/>
          </a:bodyPr>
          <a:lstStyle/>
          <a:p>
            <a:pPr lvl="0"/>
            <a:r>
              <a:rPr lang="es-ES" b="1" dirty="0"/>
              <a:t>5. Análisis estadístico.</a:t>
            </a:r>
          </a:p>
          <a:p>
            <a:pPr lvl="0"/>
            <a:endParaRPr lang="es-ES" b="1" dirty="0"/>
          </a:p>
          <a:p>
            <a:pPr lvl="1"/>
            <a:r>
              <a:rPr lang="es-ES" b="1" dirty="0"/>
              <a:t>Árbol filogenético </a:t>
            </a:r>
            <a:r>
              <a:rPr lang="es-ES" b="1" i="1" dirty="0"/>
              <a:t>de </a:t>
            </a:r>
            <a:r>
              <a:rPr lang="es-ES" b="1" i="1" dirty="0" err="1"/>
              <a:t>novo</a:t>
            </a:r>
            <a:r>
              <a:rPr lang="es-ES" b="1" dirty="0"/>
              <a:t>.</a:t>
            </a:r>
            <a:r>
              <a:rPr lang="es-ES" dirty="0"/>
              <a:t> Pueden construirse </a:t>
            </a:r>
            <a:r>
              <a:rPr lang="es-ES" i="1" dirty="0"/>
              <a:t>de </a:t>
            </a:r>
            <a:r>
              <a:rPr lang="es-ES" i="1" dirty="0" err="1"/>
              <a:t>novo</a:t>
            </a:r>
            <a:r>
              <a:rPr lang="es-ES" dirty="0"/>
              <a:t> para relacionar las características o </a:t>
            </a:r>
            <a:r>
              <a:rPr lang="es-ES" i="1" dirty="0" err="1"/>
              <a:t>features</a:t>
            </a:r>
            <a:r>
              <a:rPr lang="es-ES" dirty="0"/>
              <a:t> entre sí. El artefacto que almacena este árbol se denomina </a:t>
            </a:r>
            <a:r>
              <a:rPr lang="es-ES" dirty="0" err="1"/>
              <a:t>Phylogeny</a:t>
            </a:r>
            <a:r>
              <a:rPr lang="es-ES" dirty="0"/>
              <a:t>[</a:t>
            </a:r>
            <a:r>
              <a:rPr lang="es-ES" dirty="0" err="1"/>
              <a:t>Rooted</a:t>
            </a:r>
            <a:r>
              <a:rPr lang="es-ES" dirty="0"/>
              <a:t>] y para construirlo necesitamos alinear las secuencias entre sí con un programa </a:t>
            </a:r>
            <a:r>
              <a:rPr lang="es-ES" dirty="0" err="1"/>
              <a:t>mafft</a:t>
            </a:r>
            <a:r>
              <a:rPr lang="es-ES" dirty="0"/>
              <a:t> que puede ser utilizado desde QIIME 2 (</a:t>
            </a:r>
            <a:r>
              <a:rPr lang="es-ES" dirty="0" err="1">
                <a:latin typeface="Menlo" panose="020B0609030804020204" pitchFamily="49" charset="0"/>
                <a:ea typeface="Menlo" panose="020B0609030804020204" pitchFamily="49" charset="0"/>
                <a:cs typeface="Menlo" panose="020B0609030804020204" pitchFamily="49" charset="0"/>
              </a:rPr>
              <a:t>qiime</a:t>
            </a:r>
            <a:r>
              <a:rPr lang="es-ES" dirty="0">
                <a:latin typeface="Menlo" panose="020B0609030804020204" pitchFamily="49" charset="0"/>
                <a:ea typeface="Menlo" panose="020B0609030804020204" pitchFamily="49" charset="0"/>
                <a:cs typeface="Menlo" panose="020B0609030804020204" pitchFamily="49" charset="0"/>
              </a:rPr>
              <a:t> </a:t>
            </a:r>
            <a:r>
              <a:rPr lang="es-ES" dirty="0" err="1">
                <a:latin typeface="Menlo" panose="020B0609030804020204" pitchFamily="49" charset="0"/>
                <a:ea typeface="Menlo" panose="020B0609030804020204" pitchFamily="49" charset="0"/>
                <a:cs typeface="Menlo" panose="020B0609030804020204" pitchFamily="49" charset="0"/>
              </a:rPr>
              <a:t>alignment</a:t>
            </a:r>
            <a:r>
              <a:rPr lang="es-ES" dirty="0">
                <a:latin typeface="Menlo" panose="020B0609030804020204" pitchFamily="49" charset="0"/>
                <a:ea typeface="Menlo" panose="020B0609030804020204" pitchFamily="49" charset="0"/>
                <a:cs typeface="Menlo" panose="020B0609030804020204" pitchFamily="49" charset="0"/>
              </a:rPr>
              <a:t> </a:t>
            </a:r>
            <a:r>
              <a:rPr lang="es-ES" dirty="0" err="1">
                <a:latin typeface="Menlo" panose="020B0609030804020204" pitchFamily="49" charset="0"/>
                <a:ea typeface="Menlo" panose="020B0609030804020204" pitchFamily="49" charset="0"/>
                <a:cs typeface="Menlo" panose="020B0609030804020204" pitchFamily="49" charset="0"/>
              </a:rPr>
              <a:t>mafft</a:t>
            </a:r>
            <a:r>
              <a:rPr lang="es-ES" dirty="0"/>
              <a:t>). Para finalizar se puede aplicar </a:t>
            </a:r>
            <a:r>
              <a:rPr lang="es-ES" dirty="0" err="1"/>
              <a:t>FastTree</a:t>
            </a:r>
            <a:r>
              <a:rPr lang="es-ES" dirty="0"/>
              <a:t> para generar el árbol filogenético (</a:t>
            </a:r>
            <a:r>
              <a:rPr lang="es-ES" dirty="0" err="1">
                <a:latin typeface="Menlo" panose="020B0609030804020204" pitchFamily="49" charset="0"/>
                <a:ea typeface="Menlo" panose="020B0609030804020204" pitchFamily="49" charset="0"/>
                <a:cs typeface="Menlo" panose="020B0609030804020204" pitchFamily="49" charset="0"/>
              </a:rPr>
              <a:t>qiime</a:t>
            </a:r>
            <a:r>
              <a:rPr lang="es-ES" dirty="0">
                <a:latin typeface="Menlo" panose="020B0609030804020204" pitchFamily="49" charset="0"/>
                <a:ea typeface="Menlo" panose="020B0609030804020204" pitchFamily="49" charset="0"/>
                <a:cs typeface="Menlo" panose="020B0609030804020204" pitchFamily="49" charset="0"/>
              </a:rPr>
              <a:t> </a:t>
            </a:r>
            <a:r>
              <a:rPr lang="es-ES" dirty="0" err="1">
                <a:latin typeface="Menlo" panose="020B0609030804020204" pitchFamily="49" charset="0"/>
                <a:ea typeface="Menlo" panose="020B0609030804020204" pitchFamily="49" charset="0"/>
                <a:cs typeface="Menlo" panose="020B0609030804020204" pitchFamily="49" charset="0"/>
              </a:rPr>
              <a:t>phylogeny</a:t>
            </a:r>
            <a:r>
              <a:rPr lang="es-ES" dirty="0">
                <a:latin typeface="Menlo" panose="020B0609030804020204" pitchFamily="49" charset="0"/>
                <a:ea typeface="Menlo" panose="020B0609030804020204" pitchFamily="49" charset="0"/>
                <a:cs typeface="Menlo" panose="020B0609030804020204" pitchFamily="49" charset="0"/>
              </a:rPr>
              <a:t> </a:t>
            </a:r>
            <a:r>
              <a:rPr lang="es-ES" dirty="0" err="1">
                <a:latin typeface="Menlo" panose="020B0609030804020204" pitchFamily="49" charset="0"/>
                <a:ea typeface="Menlo" panose="020B0609030804020204" pitchFamily="49" charset="0"/>
                <a:cs typeface="Menlo" panose="020B0609030804020204" pitchFamily="49" charset="0"/>
              </a:rPr>
              <a:t>fasttree</a:t>
            </a:r>
            <a:r>
              <a:rPr lang="es-ES" dirty="0"/>
              <a:t>) y aplicar una raíz en nuestro árbol (</a:t>
            </a:r>
            <a:r>
              <a:rPr lang="es-ES" dirty="0" err="1">
                <a:latin typeface="Menlo" panose="020B0609030804020204" pitchFamily="49" charset="0"/>
                <a:ea typeface="Menlo" panose="020B0609030804020204" pitchFamily="49" charset="0"/>
                <a:cs typeface="Menlo" panose="020B0609030804020204" pitchFamily="49" charset="0"/>
              </a:rPr>
              <a:t>qiime</a:t>
            </a:r>
            <a:r>
              <a:rPr lang="es-ES" dirty="0">
                <a:latin typeface="Menlo" panose="020B0609030804020204" pitchFamily="49" charset="0"/>
                <a:ea typeface="Menlo" panose="020B0609030804020204" pitchFamily="49" charset="0"/>
                <a:cs typeface="Menlo" panose="020B0609030804020204" pitchFamily="49" charset="0"/>
              </a:rPr>
              <a:t> </a:t>
            </a:r>
            <a:r>
              <a:rPr lang="es-ES" dirty="0" err="1">
                <a:latin typeface="Menlo" panose="020B0609030804020204" pitchFamily="49" charset="0"/>
                <a:ea typeface="Menlo" panose="020B0609030804020204" pitchFamily="49" charset="0"/>
                <a:cs typeface="Menlo" panose="020B0609030804020204" pitchFamily="49" charset="0"/>
              </a:rPr>
              <a:t>phylogeny</a:t>
            </a:r>
            <a:r>
              <a:rPr lang="es-ES" dirty="0">
                <a:latin typeface="Menlo" panose="020B0609030804020204" pitchFamily="49" charset="0"/>
                <a:ea typeface="Menlo" panose="020B0609030804020204" pitchFamily="49" charset="0"/>
                <a:cs typeface="Menlo" panose="020B0609030804020204" pitchFamily="49" charset="0"/>
              </a:rPr>
              <a:t> </a:t>
            </a:r>
            <a:r>
              <a:rPr lang="es-ES" dirty="0" err="1">
                <a:latin typeface="Menlo" panose="020B0609030804020204" pitchFamily="49" charset="0"/>
                <a:ea typeface="Menlo" panose="020B0609030804020204" pitchFamily="49" charset="0"/>
                <a:cs typeface="Menlo" panose="020B0609030804020204" pitchFamily="49" charset="0"/>
              </a:rPr>
              <a:t>midpoint-root</a:t>
            </a:r>
            <a:r>
              <a:rPr lang="es-ES" dirty="0"/>
              <a:t>). Este tipo de árbol permite incluir distintas métricas de diversidad filogenética, como la diversidad filogenética de </a:t>
            </a:r>
            <a:r>
              <a:rPr lang="es-ES" dirty="0" err="1"/>
              <a:t>Faith</a:t>
            </a:r>
            <a:r>
              <a:rPr lang="es-ES" dirty="0"/>
              <a:t> o </a:t>
            </a:r>
            <a:r>
              <a:rPr lang="es-ES" dirty="0" err="1"/>
              <a:t>weighted</a:t>
            </a:r>
            <a:r>
              <a:rPr lang="es-ES" dirty="0"/>
              <a:t> </a:t>
            </a:r>
            <a:r>
              <a:rPr lang="es-ES" dirty="0" err="1"/>
              <a:t>UniFrac</a:t>
            </a:r>
            <a:r>
              <a:rPr lang="es-ES" dirty="0"/>
              <a:t> y </a:t>
            </a:r>
            <a:r>
              <a:rPr lang="es-ES" dirty="0" err="1"/>
              <a:t>unweighted</a:t>
            </a:r>
            <a:r>
              <a:rPr lang="es-ES" dirty="0"/>
              <a:t> </a:t>
            </a:r>
            <a:r>
              <a:rPr lang="es-ES" dirty="0" err="1"/>
              <a:t>Unifrac</a:t>
            </a:r>
            <a:r>
              <a:rPr lang="es-ES" dirty="0"/>
              <a:t>.</a:t>
            </a:r>
          </a:p>
          <a:p>
            <a:pPr lvl="1"/>
            <a:endParaRPr lang="es-ES" dirty="0"/>
          </a:p>
          <a:p>
            <a:pPr lvl="1"/>
            <a:r>
              <a:rPr lang="es-ES" b="1" dirty="0" err="1"/>
              <a:t>Arbol</a:t>
            </a:r>
            <a:r>
              <a:rPr lang="es-ES" b="1" dirty="0"/>
              <a:t> filogenético usando bases de datos de referencia.</a:t>
            </a:r>
            <a:r>
              <a:rPr lang="es-ES" dirty="0"/>
              <a:t> Otra forma de crear un árbol filogenético en QIIME 2 es usar el </a:t>
            </a:r>
            <a:r>
              <a:rPr lang="es-ES" dirty="0" err="1"/>
              <a:t>plugin</a:t>
            </a:r>
            <a:r>
              <a:rPr lang="es-ES" dirty="0"/>
              <a:t> q2-fragment-insertion en el que se utilizan nuestras secuencias, de nuestras muestras, y una base de datos filogenéticos de referencia, como </a:t>
            </a:r>
            <a:r>
              <a:rPr lang="es-ES" dirty="0" err="1"/>
              <a:t>Greengenes</a:t>
            </a:r>
            <a:r>
              <a:rPr lang="es-ES" dirty="0"/>
              <a:t>.</a:t>
            </a:r>
          </a:p>
          <a:p>
            <a:r>
              <a:rPr lang="es-ES" dirty="0"/>
              <a:t> </a:t>
            </a:r>
          </a:p>
          <a:p>
            <a:endParaRPr lang="es-ES" dirty="0"/>
          </a:p>
        </p:txBody>
      </p:sp>
    </p:spTree>
    <p:extLst>
      <p:ext uri="{BB962C8B-B14F-4D97-AF65-F5344CB8AC3E}">
        <p14:creationId xmlns:p14="http://schemas.microsoft.com/office/powerpoint/2010/main" val="2627564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2" name="Rectángulo 1">
            <a:extLst>
              <a:ext uri="{FF2B5EF4-FFF2-40B4-BE49-F238E27FC236}">
                <a16:creationId xmlns:a16="http://schemas.microsoft.com/office/drawing/2014/main" id="{9772FDC0-8410-DB4B-9C8D-99C2EA9D730F}"/>
              </a:ext>
            </a:extLst>
          </p:cNvPr>
          <p:cNvSpPr/>
          <p:nvPr/>
        </p:nvSpPr>
        <p:spPr>
          <a:xfrm>
            <a:off x="581891" y="1997839"/>
            <a:ext cx="10072254" cy="2031325"/>
          </a:xfrm>
          <a:prstGeom prst="rect">
            <a:avLst/>
          </a:prstGeom>
        </p:spPr>
        <p:txBody>
          <a:bodyPr wrap="square">
            <a:spAutoFit/>
          </a:bodyPr>
          <a:lstStyle/>
          <a:p>
            <a:pPr algn="just">
              <a:spcAft>
                <a:spcPts val="0"/>
              </a:spcAft>
            </a:pPr>
            <a:r>
              <a:rPr lang="es-ES" dirty="0">
                <a:latin typeface="Arial" panose="020B0604020202020204" pitchFamily="34" charset="0"/>
                <a:ea typeface="Times New Roman" panose="02020603050405020304" pitchFamily="18" charset="0"/>
                <a:cs typeface="Arial" panose="020B0604020202020204" pitchFamily="34" charset="0"/>
              </a:rPr>
              <a:t>Vamos a realizar una práctica para familiarizarnos con el uso de QIIME 2.  Para ello utilizaremos los datos de un estudio cuyo objetivo es </a:t>
            </a:r>
            <a:r>
              <a:rPr lang="es-ES" b="1" dirty="0">
                <a:solidFill>
                  <a:schemeClr val="bg2"/>
                </a:solidFill>
                <a:latin typeface="Arial" panose="020B0604020202020204" pitchFamily="34" charset="0"/>
                <a:ea typeface="Times New Roman" panose="02020603050405020304" pitchFamily="18" charset="0"/>
                <a:cs typeface="Arial" panose="020B0604020202020204" pitchFamily="34" charset="0"/>
              </a:rPr>
              <a:t>determinar si el microbioma fecal contribuye al desarrollo de la enfermedad de Parkinson</a:t>
            </a:r>
            <a:r>
              <a:rPr lang="es-ES" dirty="0">
                <a:latin typeface="Arial" panose="020B0604020202020204" pitchFamily="34" charset="0"/>
                <a:ea typeface="Times New Roman" panose="02020603050405020304" pitchFamily="18" charset="0"/>
                <a:cs typeface="Arial" panose="020B0604020202020204" pitchFamily="34" charset="0"/>
              </a:rPr>
              <a:t>. En dicho estudio se seleccionaron ratones con predisposición para desarrollar Parkinson y ratones resistentes a los que se les realizó un trasplante fecal de donantes con la enfermedad de Parkinson y donantes sanos. Los datos del estudio, así como algunas de las funciones a utilizar están en </a:t>
            </a:r>
            <a:r>
              <a:rPr lang="es-ES" u="sng" dirty="0">
                <a:solidFill>
                  <a:srgbClr val="0563C1"/>
                </a:solidFill>
                <a:latin typeface="Arial" panose="020B0604020202020204" pitchFamily="34" charset="0"/>
                <a:ea typeface="Times New Roman" panose="02020603050405020304" pitchFamily="18" charset="0"/>
                <a:cs typeface="Arial" panose="020B0604020202020204" pitchFamily="34" charset="0"/>
                <a:hlinkClick r:id="rId2"/>
              </a:rPr>
              <a:t>https://docs.qiime2.org/2021.8/tutorials/pd-mice/</a:t>
            </a:r>
            <a:endParaRPr lang="es-ES" dirty="0">
              <a:latin typeface="Arial" panose="020B0604020202020204" pitchFamily="34" charset="0"/>
              <a:ea typeface="Times New Roman" panose="02020603050405020304" pitchFamily="18" charset="0"/>
              <a:cs typeface="Arial" panose="020B0604020202020204" pitchFamily="34" charset="0"/>
            </a:endParaRPr>
          </a:p>
        </p:txBody>
      </p:sp>
      <p:sp>
        <p:nvSpPr>
          <p:cNvPr id="7" name="Marcador de texto 6">
            <a:extLst>
              <a:ext uri="{FF2B5EF4-FFF2-40B4-BE49-F238E27FC236}">
                <a16:creationId xmlns:a16="http://schemas.microsoft.com/office/drawing/2014/main" id="{EED0B27E-077B-434B-86CA-1E307CEE023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96070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109805" y="1875038"/>
            <a:ext cx="10176504" cy="2831544"/>
          </a:xfrm>
          <a:prstGeom prst="rect">
            <a:avLst/>
          </a:prstGeom>
        </p:spPr>
        <p:txBody>
          <a:bodyPr wrap="square">
            <a:spAutoFit/>
          </a:bodyPr>
          <a:lstStyle/>
          <a:p>
            <a:pPr algn="just">
              <a:spcAft>
                <a:spcPts val="0"/>
              </a:spcAft>
            </a:pPr>
            <a:endParaRPr lang="es-ES" sz="1600" dirty="0">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es-ES" sz="1600" dirty="0">
                <a:latin typeface="Arial" panose="020B0604020202020204" pitchFamily="34" charset="0"/>
                <a:ea typeface="Times New Roman" panose="02020603050405020304" pitchFamily="18" charset="0"/>
                <a:cs typeface="Arial" panose="020B0604020202020204" pitchFamily="34" charset="0"/>
              </a:rPr>
              <a:t>Todos los archivos de la práctica:</a:t>
            </a:r>
          </a:p>
          <a:p>
            <a:pPr algn="just">
              <a:spcAft>
                <a:spcPts val="0"/>
              </a:spcAft>
            </a:pPr>
            <a:r>
              <a:rPr lang="es-ES" sz="1600" dirty="0">
                <a:latin typeface="Arial" panose="020B0604020202020204" pitchFamily="34" charset="0"/>
                <a:ea typeface="Times New Roman" panose="02020603050405020304" pitchFamily="18" charset="0"/>
                <a:cs typeface="Arial" panose="020B0604020202020204" pitchFamily="34" charset="0"/>
                <a:hlinkClick r:id="rId2"/>
              </a:rPr>
              <a:t>https://drive.google.com/drive/folders/1AltgFc6GStLWZegIwCIuVAEch2ltbcU6?usp=sharing</a:t>
            </a:r>
            <a:endParaRPr lang="es-ES" sz="1600" dirty="0">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endParaRPr lang="es-ES" sz="1600" dirty="0">
              <a:latin typeface="Arial" panose="020B0604020202020204" pitchFamily="34" charset="0"/>
              <a:ea typeface="Times New Roman" panose="02020603050405020304" pitchFamily="18" charset="0"/>
              <a:cs typeface="Arial" panose="020B0604020202020204" pitchFamily="34" charset="0"/>
            </a:endParaRPr>
          </a:p>
          <a:p>
            <a:pPr algn="just">
              <a:spcAft>
                <a:spcPts val="0"/>
              </a:spcAft>
            </a:pPr>
            <a:r>
              <a:rPr lang="es-ES_tradnl" sz="1600" dirty="0" err="1">
                <a:latin typeface="Courier" pitchFamily="2" charset="0"/>
                <a:ea typeface="Calibri" panose="020F0502020204030204" pitchFamily="34" charset="0"/>
                <a:cs typeface="Menlo" panose="020B0609030804020204" pitchFamily="49" charset="0"/>
              </a:rPr>
              <a:t>conda</a:t>
            </a:r>
            <a:r>
              <a:rPr lang="es-ES_tradnl" sz="1600" dirty="0">
                <a:latin typeface="Courier" pitchFamily="2" charset="0"/>
                <a:ea typeface="Calibri" panose="020F0502020204030204" pitchFamily="34" charset="0"/>
                <a:cs typeface="Menlo" panose="020B0609030804020204" pitchFamily="49" charset="0"/>
              </a:rPr>
              <a:t> </a:t>
            </a:r>
            <a:r>
              <a:rPr lang="es-ES_tradnl" sz="1600" dirty="0" err="1">
                <a:latin typeface="Courier" pitchFamily="2" charset="0"/>
                <a:ea typeface="Calibri" panose="020F0502020204030204" pitchFamily="34" charset="0"/>
                <a:cs typeface="Menlo" panose="020B0609030804020204" pitchFamily="49" charset="0"/>
              </a:rPr>
              <a:t>activate</a:t>
            </a:r>
            <a:r>
              <a:rPr lang="es-ES_tradnl" sz="1600" dirty="0">
                <a:latin typeface="Courier" pitchFamily="2" charset="0"/>
                <a:ea typeface="Calibri" panose="020F0502020204030204" pitchFamily="34" charset="0"/>
                <a:cs typeface="Menlo" panose="020B0609030804020204" pitchFamily="49" charset="0"/>
              </a:rPr>
              <a:t> qiime2-2021.4</a:t>
            </a:r>
            <a:endParaRPr lang="es-ES" dirty="0">
              <a:latin typeface="Times New Roman" panose="02020603050405020304" pitchFamily="18" charset="0"/>
              <a:ea typeface="Times New Roman" panose="02020603050405020304" pitchFamily="18" charset="0"/>
            </a:endParaRPr>
          </a:p>
          <a:p>
            <a:pPr algn="just">
              <a:spcAft>
                <a:spcPts val="0"/>
              </a:spcAft>
            </a:pPr>
            <a:endParaRPr lang="es-ES" sz="1600" dirty="0">
              <a:latin typeface="Courier" pitchFamily="2" charset="0"/>
              <a:ea typeface="Times New Roman" panose="02020603050405020304" pitchFamily="18" charset="0"/>
            </a:endParaRPr>
          </a:p>
          <a:p>
            <a:r>
              <a:rPr lang="es-ES" sz="1600" dirty="0" err="1">
                <a:latin typeface="Courier" pitchFamily="2" charset="0"/>
              </a:rPr>
              <a:t>qiime</a:t>
            </a:r>
            <a:r>
              <a:rPr lang="es-ES" sz="1600" dirty="0">
                <a:latin typeface="Courier" pitchFamily="2" charset="0"/>
              </a:rPr>
              <a:t> </a:t>
            </a:r>
            <a:r>
              <a:rPr lang="es-ES" sz="1600" dirty="0" err="1">
                <a:latin typeface="Courier" pitchFamily="2" charset="0"/>
              </a:rPr>
              <a:t>metadata</a:t>
            </a:r>
            <a:r>
              <a:rPr lang="es-ES" sz="1600" dirty="0">
                <a:latin typeface="Courier" pitchFamily="2" charset="0"/>
              </a:rPr>
              <a:t> </a:t>
            </a:r>
            <a:r>
              <a:rPr lang="es-ES" sz="1600" dirty="0" err="1">
                <a:latin typeface="Courier" pitchFamily="2" charset="0"/>
              </a:rPr>
              <a:t>tabulate</a:t>
            </a:r>
            <a:r>
              <a:rPr lang="es-ES" sz="1600" dirty="0">
                <a:latin typeface="Courier" pitchFamily="2" charset="0"/>
              </a:rPr>
              <a:t> \</a:t>
            </a:r>
          </a:p>
          <a:p>
            <a:r>
              <a:rPr lang="es-ES" sz="1600" dirty="0">
                <a:latin typeface="Courier" pitchFamily="2" charset="0"/>
              </a:rPr>
              <a:t>  </a:t>
            </a:r>
            <a:r>
              <a:rPr lang="en-US" sz="1600" dirty="0">
                <a:latin typeface="Courier" pitchFamily="2" charset="0"/>
              </a:rPr>
              <a:t>--m-input-file </a:t>
            </a:r>
            <a:r>
              <a:rPr lang="en-US" sz="1600" dirty="0" err="1">
                <a:latin typeface="Courier" pitchFamily="2" charset="0"/>
              </a:rPr>
              <a:t>metadata.tsv</a:t>
            </a:r>
            <a:r>
              <a:rPr lang="en-US" sz="1600" dirty="0">
                <a:latin typeface="Courier" pitchFamily="2" charset="0"/>
              </a:rPr>
              <a:t> \</a:t>
            </a:r>
            <a:endParaRPr lang="es-ES" sz="1600" dirty="0">
              <a:latin typeface="Courier" pitchFamily="2" charset="0"/>
            </a:endParaRPr>
          </a:p>
          <a:p>
            <a:r>
              <a:rPr lang="en-US" sz="1600" dirty="0">
                <a:latin typeface="Courier" pitchFamily="2" charset="0"/>
              </a:rPr>
              <a:t>  --o-visualization </a:t>
            </a:r>
            <a:r>
              <a:rPr lang="en-US" sz="1600" dirty="0" err="1">
                <a:latin typeface="Courier" pitchFamily="2" charset="0"/>
              </a:rPr>
              <a:t>metadata.qzv</a:t>
            </a:r>
            <a:r>
              <a:rPr lang="en-US" sz="1600" dirty="0">
                <a:latin typeface="Courier" pitchFamily="2" charset="0"/>
              </a:rPr>
              <a:t> </a:t>
            </a:r>
          </a:p>
          <a:p>
            <a:r>
              <a:rPr lang="es-ES" sz="1600" dirty="0">
                <a:latin typeface="Courier" pitchFamily="2" charset="0"/>
                <a:ea typeface="Times New Roman" panose="02020603050405020304" pitchFamily="18" charset="0"/>
              </a:rPr>
              <a:t> </a:t>
            </a:r>
            <a:endParaRPr lang="es-ES" dirty="0">
              <a:latin typeface="Arial" panose="020B0604020202020204" pitchFamily="34" charset="0"/>
              <a:ea typeface="Times New Roman" panose="02020603050405020304" pitchFamily="18" charset="0"/>
              <a:cs typeface="Arial" panose="020B0604020202020204" pitchFamily="34" charset="0"/>
            </a:endParaRPr>
          </a:p>
          <a:p>
            <a:r>
              <a:rPr lang="en-US" dirty="0" err="1">
                <a:latin typeface="Courier" pitchFamily="2" charset="0"/>
              </a:rPr>
              <a:t>qiime</a:t>
            </a:r>
            <a:r>
              <a:rPr lang="en-US" dirty="0">
                <a:latin typeface="Courier" pitchFamily="2" charset="0"/>
              </a:rPr>
              <a:t> tools view </a:t>
            </a:r>
            <a:r>
              <a:rPr lang="en-US" dirty="0" err="1">
                <a:latin typeface="Courier" pitchFamily="2" charset="0"/>
              </a:rPr>
              <a:t>metadata.qzv</a:t>
            </a:r>
            <a:endParaRPr lang="es-ES" dirty="0">
              <a:latin typeface="Courier" pitchFamily="2" charset="0"/>
            </a:endParaRPr>
          </a:p>
        </p:txBody>
      </p:sp>
      <p:pic>
        <p:nvPicPr>
          <p:cNvPr id="8" name="Imagen 7" descr="Tabla&#10;&#10;Descripción generada automáticamente">
            <a:extLst>
              <a:ext uri="{FF2B5EF4-FFF2-40B4-BE49-F238E27FC236}">
                <a16:creationId xmlns:a16="http://schemas.microsoft.com/office/drawing/2014/main" id="{93DB7DE7-5122-0948-B167-CE0F55F39DEA}"/>
              </a:ext>
            </a:extLst>
          </p:cNvPr>
          <p:cNvPicPr>
            <a:picLocks noChangeAspect="1"/>
          </p:cNvPicPr>
          <p:nvPr/>
        </p:nvPicPr>
        <p:blipFill rotWithShape="1">
          <a:blip r:embed="rId3"/>
          <a:srcRect t="27206"/>
          <a:stretch/>
        </p:blipFill>
        <p:spPr>
          <a:xfrm>
            <a:off x="5545915" y="3522018"/>
            <a:ext cx="6378991" cy="2417263"/>
          </a:xfrm>
          <a:prstGeom prst="rect">
            <a:avLst/>
          </a:prstGeom>
        </p:spPr>
      </p:pic>
      <p:sp>
        <p:nvSpPr>
          <p:cNvPr id="10" name="Marcador de texto 9">
            <a:extLst>
              <a:ext uri="{FF2B5EF4-FFF2-40B4-BE49-F238E27FC236}">
                <a16:creationId xmlns:a16="http://schemas.microsoft.com/office/drawing/2014/main" id="{76B2FCF0-B913-4949-BD7E-00C20204DE47}"/>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3371317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2031325"/>
          </a:xfrm>
          <a:prstGeom prst="rect">
            <a:avLst/>
          </a:prstGeom>
        </p:spPr>
        <p:txBody>
          <a:bodyPr wrap="square">
            <a:spAutoFit/>
          </a:bodyPr>
          <a:lstStyle/>
          <a:p>
            <a:pPr lvl="0"/>
            <a:r>
              <a:rPr lang="es-ES" b="1" dirty="0">
                <a:solidFill>
                  <a:schemeClr val="bg2"/>
                </a:solidFill>
              </a:rPr>
              <a:t>Descarga y exploración de los datos de secuenciación</a:t>
            </a:r>
            <a:endParaRPr lang="es-ES" dirty="0">
              <a:solidFill>
                <a:schemeClr val="bg2"/>
              </a:solidFill>
            </a:endParaRPr>
          </a:p>
          <a:p>
            <a:r>
              <a:rPr lang="es-ES" dirty="0"/>
              <a:t>Para descargarnos los datos utilizaremos los siguientes comandos:</a:t>
            </a:r>
          </a:p>
          <a:p>
            <a:r>
              <a:rPr lang="en-US" dirty="0">
                <a:latin typeface="Courier" pitchFamily="2" charset="0"/>
              </a:rPr>
              <a:t> </a:t>
            </a:r>
            <a:endParaRPr lang="es-ES" dirty="0">
              <a:latin typeface="Courier" pitchFamily="2" charset="0"/>
            </a:endParaRPr>
          </a:p>
          <a:p>
            <a:endParaRPr lang="es-ES" dirty="0"/>
          </a:p>
          <a:p>
            <a:r>
              <a:rPr lang="es-ES" dirty="0"/>
              <a:t>Podemos descargar dos archivos, </a:t>
            </a:r>
            <a:r>
              <a:rPr lang="es-ES" dirty="0" err="1">
                <a:latin typeface="Courier" pitchFamily="2" charset="0"/>
              </a:rPr>
              <a:t>manifest.tsv</a:t>
            </a:r>
            <a:r>
              <a:rPr lang="es-ES" dirty="0">
                <a:latin typeface="Courier" pitchFamily="2" charset="0"/>
              </a:rPr>
              <a:t> y </a:t>
            </a:r>
            <a:r>
              <a:rPr lang="en-US" dirty="0" err="1">
                <a:latin typeface="Courier" pitchFamily="2" charset="0"/>
              </a:rPr>
              <a:t>demultiplexed_seqs.zip</a:t>
            </a:r>
            <a:r>
              <a:rPr lang="en-US" dirty="0">
                <a:latin typeface="Courier" pitchFamily="2" charset="0"/>
              </a:rPr>
              <a:t> </a:t>
            </a:r>
            <a:r>
              <a:rPr lang="es-ES" dirty="0"/>
              <a:t>del aula virtual o del enlace de Google Drive</a:t>
            </a:r>
          </a:p>
          <a:p>
            <a:pPr lvl="0"/>
            <a:endParaRPr lang="es-ES" dirty="0">
              <a:latin typeface="Times New Roman" panose="02020603050405020304" pitchFamily="18"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E829D93B-2628-5F4B-B2D5-253E421CC4EA}"/>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744551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4801314"/>
          </a:xfrm>
          <a:prstGeom prst="rect">
            <a:avLst/>
          </a:prstGeom>
        </p:spPr>
        <p:txBody>
          <a:bodyPr wrap="square">
            <a:spAutoFit/>
          </a:bodyPr>
          <a:lstStyle/>
          <a:p>
            <a:pPr lvl="0"/>
            <a:r>
              <a:rPr lang="es-ES" b="1" dirty="0">
                <a:solidFill>
                  <a:schemeClr val="bg2"/>
                </a:solidFill>
              </a:rPr>
              <a:t>Descarga y exploración de los datos de secuenciación</a:t>
            </a:r>
            <a:endParaRPr lang="es-ES" dirty="0">
              <a:solidFill>
                <a:schemeClr val="bg2"/>
              </a:solidFill>
            </a:endParaRPr>
          </a:p>
          <a:p>
            <a:r>
              <a:rPr lang="en-US" dirty="0">
                <a:latin typeface="Courier" pitchFamily="2" charset="0"/>
              </a:rPr>
              <a:t>head </a:t>
            </a:r>
            <a:r>
              <a:rPr lang="en-US" dirty="0" err="1">
                <a:latin typeface="Courier" pitchFamily="2" charset="0"/>
              </a:rPr>
              <a:t>manifest.tsv</a:t>
            </a:r>
            <a:endParaRPr lang="es-ES" dirty="0">
              <a:latin typeface="Courier" pitchFamily="2" charset="0"/>
            </a:endParaRPr>
          </a:p>
          <a:p>
            <a:endParaRPr lang="es-ES" dirty="0"/>
          </a:p>
          <a:p>
            <a:endParaRPr lang="es-ES" dirty="0"/>
          </a:p>
          <a:p>
            <a:endParaRPr lang="es-ES" dirty="0"/>
          </a:p>
          <a:p>
            <a:endParaRPr lang="es-ES" dirty="0"/>
          </a:p>
          <a:p>
            <a:endParaRPr lang="es-ES" dirty="0"/>
          </a:p>
          <a:p>
            <a:endParaRPr lang="es-ES" dirty="0"/>
          </a:p>
          <a:p>
            <a:endParaRPr lang="es-ES" dirty="0"/>
          </a:p>
          <a:p>
            <a:r>
              <a:rPr lang="es-ES" dirty="0"/>
              <a:t> </a:t>
            </a:r>
          </a:p>
          <a:p>
            <a:r>
              <a:rPr lang="es-ES" dirty="0"/>
              <a:t>A continuación importaremos los datos en QIIME 2 especificando  que el formato son lecturas </a:t>
            </a:r>
            <a:r>
              <a:rPr lang="es-ES" dirty="0" err="1"/>
              <a:t>demultiplexadas</a:t>
            </a:r>
            <a:r>
              <a:rPr lang="es-ES" dirty="0"/>
              <a:t> single </a:t>
            </a:r>
            <a:r>
              <a:rPr lang="es-ES" dirty="0" err="1"/>
              <a:t>end</a:t>
            </a:r>
            <a:r>
              <a:rPr lang="es-ES" dirty="0"/>
              <a:t> (</a:t>
            </a:r>
            <a:r>
              <a:rPr lang="es-ES" dirty="0" err="1"/>
              <a:t>SampleData</a:t>
            </a:r>
            <a:r>
              <a:rPr lang="es-ES" dirty="0"/>
              <a:t>[</a:t>
            </a:r>
            <a:r>
              <a:rPr lang="es-ES" dirty="0" err="1"/>
              <a:t>SequencesWithQuality</a:t>
            </a:r>
            <a:r>
              <a:rPr lang="es-ES" dirty="0"/>
              <a:t>]). Si fueran parejas de lecturas especificaríamos </a:t>
            </a:r>
            <a:r>
              <a:rPr lang="es-ES" dirty="0" err="1"/>
              <a:t>SampleData</a:t>
            </a:r>
            <a:r>
              <a:rPr lang="es-ES" dirty="0"/>
              <a:t>[</a:t>
            </a:r>
            <a:r>
              <a:rPr lang="es-ES" dirty="0" err="1"/>
              <a:t>PairedEndSequencesWithQuality</a:t>
            </a:r>
            <a:r>
              <a:rPr lang="es-ES" dirty="0"/>
              <a:t>]. Usaremos el formato </a:t>
            </a:r>
            <a:r>
              <a:rPr lang="es-ES" dirty="0" err="1"/>
              <a:t>manifest</a:t>
            </a:r>
            <a:r>
              <a:rPr lang="es-ES" dirty="0"/>
              <a:t> para la importación. Hemos creado un artefacto </a:t>
            </a:r>
            <a:r>
              <a:rPr lang="es-ES_tradnl" dirty="0" err="1"/>
              <a:t>demux_seqs.qza</a:t>
            </a:r>
            <a:r>
              <a:rPr lang="es-ES_tradnl" dirty="0"/>
              <a:t>, que podemos visualizar creando un formato .</a:t>
            </a:r>
            <a:r>
              <a:rPr lang="es-ES_tradnl" dirty="0" err="1"/>
              <a:t>qzv</a:t>
            </a:r>
            <a:endParaRPr lang="es-ES" dirty="0"/>
          </a:p>
          <a:p>
            <a:r>
              <a:rPr lang="es-ES" dirty="0"/>
              <a:t> </a:t>
            </a:r>
          </a:p>
          <a:p>
            <a:pPr lvl="0"/>
            <a:endParaRPr lang="es-ES" dirty="0">
              <a:latin typeface="Times New Roman" panose="02020603050405020304" pitchFamily="18" charset="0"/>
              <a:ea typeface="Times New Roman" panose="02020603050405020304" pitchFamily="18" charset="0"/>
            </a:endParaRPr>
          </a:p>
        </p:txBody>
      </p:sp>
      <p:pic>
        <p:nvPicPr>
          <p:cNvPr id="8" name="Imagen 7" descr="Imagen que contiene Texto&#10;&#10;Descripción generada automáticamente">
            <a:extLst>
              <a:ext uri="{FF2B5EF4-FFF2-40B4-BE49-F238E27FC236}">
                <a16:creationId xmlns:a16="http://schemas.microsoft.com/office/drawing/2014/main" id="{759DB765-29C7-2A49-A1B2-B132463F4222}"/>
              </a:ext>
            </a:extLst>
          </p:cNvPr>
          <p:cNvPicPr>
            <a:picLocks noChangeAspect="1"/>
          </p:cNvPicPr>
          <p:nvPr/>
        </p:nvPicPr>
        <p:blipFill>
          <a:blip r:embed="rId3"/>
          <a:stretch>
            <a:fillRect/>
          </a:stretch>
        </p:blipFill>
        <p:spPr>
          <a:xfrm>
            <a:off x="1026680" y="2521369"/>
            <a:ext cx="8953500" cy="1943100"/>
          </a:xfrm>
          <a:prstGeom prst="rect">
            <a:avLst/>
          </a:prstGeom>
        </p:spPr>
      </p:pic>
      <p:sp>
        <p:nvSpPr>
          <p:cNvPr id="10" name="Marcador de texto 9">
            <a:extLst>
              <a:ext uri="{FF2B5EF4-FFF2-40B4-BE49-F238E27FC236}">
                <a16:creationId xmlns:a16="http://schemas.microsoft.com/office/drawing/2014/main" id="{879B1525-EEB0-EE43-8FAE-7CB4C5C4B69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957451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E72F597A-C9DD-5543-920A-C2B990DD4D8A}"/>
              </a:ext>
            </a:extLst>
          </p:cNvPr>
          <p:cNvSpPr>
            <a:spLocks noGrp="1"/>
          </p:cNvSpPr>
          <p:nvPr>
            <p:ph type="body" sz="quarter" idx="11"/>
          </p:nvPr>
        </p:nvSpPr>
        <p:spPr>
          <a:xfrm>
            <a:off x="312869" y="855133"/>
            <a:ext cx="11415107" cy="922865"/>
          </a:xfrm>
        </p:spPr>
        <p:txBody>
          <a:bodyPr/>
          <a:lstStyle/>
          <a:p>
            <a:pPr marL="1143000" indent="-1143000">
              <a:buAutoNum type="arabicPeriod"/>
            </a:pPr>
            <a:r>
              <a:rPr lang="es-ES" sz="3600" b="1" dirty="0"/>
              <a:t>Introducción al análisis de datos </a:t>
            </a:r>
            <a:r>
              <a:rPr lang="es-ES" sz="3600" b="1" dirty="0" err="1"/>
              <a:t>ómicos</a:t>
            </a:r>
            <a:r>
              <a:rPr lang="es-ES" sz="3600" b="1" dirty="0"/>
              <a:t> de poblaciones. Diseños experimentales </a:t>
            </a:r>
            <a:endParaRPr lang="es-ES_tradnl" sz="3600" b="1" dirty="0"/>
          </a:p>
          <a:p>
            <a:pPr marL="1143000" indent="-1143000">
              <a:buAutoNum type="arabicPeriod"/>
            </a:pPr>
            <a:r>
              <a:rPr lang="es-ES_tradnl" sz="3600" b="1" dirty="0"/>
              <a:t>Metagenómica </a:t>
            </a:r>
            <a:r>
              <a:rPr lang="es-ES_tradnl" sz="3600" b="1" i="1" dirty="0"/>
              <a:t>(</a:t>
            </a:r>
            <a:r>
              <a:rPr lang="es-ES_tradnl" sz="3600" b="1" i="1" dirty="0" err="1"/>
              <a:t>whole</a:t>
            </a:r>
            <a:r>
              <a:rPr lang="es-ES_tradnl" sz="3600" b="1" i="1" dirty="0"/>
              <a:t> </a:t>
            </a:r>
            <a:r>
              <a:rPr lang="es-ES_tradnl" sz="3600" b="1" i="1" dirty="0" err="1"/>
              <a:t>genome</a:t>
            </a:r>
            <a:r>
              <a:rPr lang="es-ES_tradnl" sz="3600" b="1" i="1" dirty="0"/>
              <a:t> </a:t>
            </a:r>
            <a:r>
              <a:rPr lang="es-ES_tradnl" sz="3600" b="1" i="1" dirty="0" err="1"/>
              <a:t>sequencing</a:t>
            </a:r>
            <a:r>
              <a:rPr lang="es-ES_tradnl" sz="3600" b="1" dirty="0"/>
              <a:t>)</a:t>
            </a:r>
          </a:p>
          <a:p>
            <a:pPr marL="1143000" indent="-1143000">
              <a:buAutoNum type="arabicPeriod"/>
            </a:pPr>
            <a:r>
              <a:rPr lang="es-ES_tradnl" sz="3600" b="1" dirty="0"/>
              <a:t>Metataxonómica</a:t>
            </a:r>
            <a:r>
              <a:rPr lang="es-ES" sz="3600" dirty="0"/>
              <a:t>  </a:t>
            </a:r>
          </a:p>
          <a:p>
            <a:pPr marL="1143000" indent="-1143000">
              <a:buAutoNum type="arabicPeriod"/>
            </a:pPr>
            <a:r>
              <a:rPr lang="es-ES" sz="3600" b="1" dirty="0"/>
              <a:t>Análisis e interpretación biológica de resultados, principales herramientas de análisis </a:t>
            </a:r>
            <a:r>
              <a:rPr lang="es-ES" sz="3600" b="1" dirty="0" err="1"/>
              <a:t>bioestadístico</a:t>
            </a:r>
            <a:r>
              <a:rPr lang="es-ES" sz="3600" b="1" dirty="0"/>
              <a:t> </a:t>
            </a:r>
          </a:p>
          <a:p>
            <a:pPr marL="1143000" indent="-1143000">
              <a:buAutoNum type="arabicPeriod"/>
            </a:pPr>
            <a:r>
              <a:rPr lang="es-ES" sz="3600" b="1" dirty="0"/>
              <a:t>Otras herramientas e interfaces web para llevar a cabo análisis en estudios </a:t>
            </a:r>
            <a:r>
              <a:rPr lang="es-ES" sz="3600" b="1" dirty="0" err="1"/>
              <a:t>ómicos</a:t>
            </a:r>
            <a:r>
              <a:rPr lang="es-ES" sz="3600" b="1" dirty="0"/>
              <a:t> de poblaciones </a:t>
            </a:r>
          </a:p>
          <a:p>
            <a:pPr marL="742950" indent="-742950">
              <a:buAutoNum type="arabicPeriod" startAt="4"/>
            </a:pPr>
            <a:endParaRPr lang="es-ES" sz="3600" b="1" dirty="0"/>
          </a:p>
          <a:p>
            <a:pPr marL="1143000" indent="-1143000">
              <a:buAutoNum type="arabicPeriod"/>
            </a:pPr>
            <a:endParaRPr lang="es-ES_tradnl" sz="3600" b="1" dirty="0"/>
          </a:p>
          <a:p>
            <a:pPr marL="1143000" indent="-1143000">
              <a:buAutoNum type="arabicPeriod"/>
            </a:pPr>
            <a:endParaRPr lang="es-ES" dirty="0"/>
          </a:p>
        </p:txBody>
      </p:sp>
      <p:sp>
        <p:nvSpPr>
          <p:cNvPr id="4" name="Marcador de texto 3">
            <a:extLst>
              <a:ext uri="{FF2B5EF4-FFF2-40B4-BE49-F238E27FC236}">
                <a16:creationId xmlns:a16="http://schemas.microsoft.com/office/drawing/2014/main" id="{97CCC9AE-EC67-914C-A901-89E9EF2896B8}"/>
              </a:ext>
            </a:extLst>
          </p:cNvPr>
          <p:cNvSpPr>
            <a:spLocks noGrp="1"/>
          </p:cNvSpPr>
          <p:nvPr>
            <p:ph type="body" sz="quarter" idx="12"/>
          </p:nvPr>
        </p:nvSpPr>
        <p:spPr/>
        <p:txBody>
          <a:bodyPr/>
          <a:lstStyle/>
          <a:p>
            <a:r>
              <a:rPr lang="es-ES" dirty="0"/>
              <a:t>Curso 2024-25</a:t>
            </a:r>
          </a:p>
        </p:txBody>
      </p:sp>
    </p:spTree>
    <p:extLst>
      <p:ext uri="{BB962C8B-B14F-4D97-AF65-F5344CB8AC3E}">
        <p14:creationId xmlns:p14="http://schemas.microsoft.com/office/powerpoint/2010/main" val="23144810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3970318"/>
          </a:xfrm>
          <a:prstGeom prst="rect">
            <a:avLst/>
          </a:prstGeom>
        </p:spPr>
        <p:txBody>
          <a:bodyPr wrap="square">
            <a:spAutoFit/>
          </a:bodyPr>
          <a:lstStyle/>
          <a:p>
            <a:r>
              <a:rPr lang="es-ES" dirty="0"/>
              <a:t> </a:t>
            </a:r>
          </a:p>
          <a:p>
            <a:r>
              <a:rPr lang="en-US" dirty="0" err="1">
                <a:latin typeface="Courier" pitchFamily="2" charset="0"/>
              </a:rPr>
              <a:t>qiime</a:t>
            </a:r>
            <a:r>
              <a:rPr lang="en-US" dirty="0">
                <a:latin typeface="Courier" pitchFamily="2" charset="0"/>
              </a:rPr>
              <a:t> tools import \</a:t>
            </a:r>
            <a:endParaRPr lang="es-ES" dirty="0">
              <a:latin typeface="Courier" pitchFamily="2" charset="0"/>
            </a:endParaRPr>
          </a:p>
          <a:p>
            <a:r>
              <a:rPr lang="en-US" dirty="0">
                <a:latin typeface="Courier" pitchFamily="2" charset="0"/>
              </a:rPr>
              <a:t>  --type "</a:t>
            </a:r>
            <a:r>
              <a:rPr lang="en-US" dirty="0" err="1">
                <a:latin typeface="Courier" pitchFamily="2" charset="0"/>
              </a:rPr>
              <a:t>SampleData</a:t>
            </a:r>
            <a:r>
              <a:rPr lang="en-US" dirty="0">
                <a:latin typeface="Courier" pitchFamily="2" charset="0"/>
              </a:rPr>
              <a:t>[</a:t>
            </a:r>
            <a:r>
              <a:rPr lang="en-US" dirty="0" err="1">
                <a:latin typeface="Courier" pitchFamily="2" charset="0"/>
              </a:rPr>
              <a:t>SequencesWithQuality</a:t>
            </a:r>
            <a:r>
              <a:rPr lang="en-US" dirty="0">
                <a:latin typeface="Courier" pitchFamily="2" charset="0"/>
              </a:rPr>
              <a:t>]" \</a:t>
            </a:r>
            <a:endParaRPr lang="es-ES" dirty="0">
              <a:latin typeface="Courier" pitchFamily="2" charset="0"/>
            </a:endParaRPr>
          </a:p>
          <a:p>
            <a:r>
              <a:rPr lang="en-US" dirty="0">
                <a:latin typeface="Courier" pitchFamily="2" charset="0"/>
              </a:rPr>
              <a:t>  --input-format SingleEndFastqManifestPhred33V2 \</a:t>
            </a:r>
            <a:endParaRPr lang="es-ES" dirty="0">
              <a:latin typeface="Courier" pitchFamily="2" charset="0"/>
            </a:endParaRPr>
          </a:p>
          <a:p>
            <a:r>
              <a:rPr lang="en-US" dirty="0">
                <a:latin typeface="Courier" pitchFamily="2" charset="0"/>
              </a:rPr>
              <a:t>  --input-path ./</a:t>
            </a:r>
            <a:r>
              <a:rPr lang="en-US" dirty="0" err="1">
                <a:latin typeface="Courier" pitchFamily="2" charset="0"/>
              </a:rPr>
              <a:t>manifest.tsv</a:t>
            </a:r>
            <a:r>
              <a:rPr lang="en-US" dirty="0">
                <a:latin typeface="Courier" pitchFamily="2" charset="0"/>
              </a:rPr>
              <a:t> \</a:t>
            </a:r>
            <a:endParaRPr lang="es-ES" dirty="0">
              <a:latin typeface="Courier" pitchFamily="2" charset="0"/>
            </a:endParaRPr>
          </a:p>
          <a:p>
            <a:r>
              <a:rPr lang="en-US" dirty="0">
                <a:latin typeface="Courier" pitchFamily="2" charset="0"/>
              </a:rPr>
              <a:t>  --output-path ./</a:t>
            </a:r>
            <a:r>
              <a:rPr lang="en-US" dirty="0" err="1">
                <a:latin typeface="Courier" pitchFamily="2" charset="0"/>
              </a:rPr>
              <a:t>demux_seqs.qza</a:t>
            </a:r>
            <a:endParaRPr lang="en-US" dirty="0">
              <a:latin typeface="Courier" pitchFamily="2" charset="0"/>
            </a:endParaRPr>
          </a:p>
          <a:p>
            <a:endParaRPr lang="en-US" dirty="0">
              <a:latin typeface="Courier" pitchFamily="2" charset="0"/>
            </a:endParaRPr>
          </a:p>
          <a:p>
            <a:endParaRPr lang="es-ES" dirty="0">
              <a:latin typeface="Courier" pitchFamily="2" charset="0"/>
            </a:endParaRPr>
          </a:p>
          <a:p>
            <a:r>
              <a:rPr lang="en-US" dirty="0" err="1">
                <a:latin typeface="Courier" pitchFamily="2" charset="0"/>
              </a:rPr>
              <a:t>qiime</a:t>
            </a:r>
            <a:r>
              <a:rPr lang="en-US" dirty="0">
                <a:latin typeface="Courier" pitchFamily="2" charset="0"/>
              </a:rPr>
              <a:t> </a:t>
            </a:r>
            <a:r>
              <a:rPr lang="en-US" dirty="0" err="1">
                <a:latin typeface="Courier" pitchFamily="2" charset="0"/>
              </a:rPr>
              <a:t>demux</a:t>
            </a:r>
            <a:r>
              <a:rPr lang="en-US" dirty="0">
                <a:latin typeface="Courier" pitchFamily="2" charset="0"/>
              </a:rPr>
              <a:t> summarize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-data ./</a:t>
            </a:r>
            <a:r>
              <a:rPr lang="en-US" dirty="0" err="1">
                <a:latin typeface="Courier" pitchFamily="2" charset="0"/>
              </a:rPr>
              <a:t>demux_seqs.qza</a:t>
            </a:r>
            <a:r>
              <a:rPr lang="en-US" dirty="0">
                <a:latin typeface="Courier" pitchFamily="2" charset="0"/>
              </a:rPr>
              <a:t> \</a:t>
            </a:r>
            <a:endParaRPr lang="es-ES" dirty="0">
              <a:latin typeface="Courier" pitchFamily="2" charset="0"/>
            </a:endParaRPr>
          </a:p>
          <a:p>
            <a:r>
              <a:rPr lang="en-US" dirty="0">
                <a:latin typeface="Courier" pitchFamily="2" charset="0"/>
              </a:rPr>
              <a:t>  --o-visualization ./</a:t>
            </a:r>
            <a:r>
              <a:rPr lang="en-US" dirty="0" err="1">
                <a:latin typeface="Courier" pitchFamily="2" charset="0"/>
              </a:rPr>
              <a:t>demux_seqs.qzv</a:t>
            </a:r>
            <a:endParaRPr lang="es-ES" dirty="0">
              <a:latin typeface="Courier" pitchFamily="2" charset="0"/>
            </a:endParaRPr>
          </a:p>
          <a:p>
            <a:r>
              <a:rPr lang="en-US" dirty="0"/>
              <a:t> </a:t>
            </a:r>
          </a:p>
          <a:p>
            <a:endParaRPr lang="en-US" dirty="0"/>
          </a:p>
          <a:p>
            <a:r>
              <a:rPr lang="es-ES" dirty="0"/>
              <a:t> </a:t>
            </a:r>
            <a:endParaRPr lang="es-ES" dirty="0">
              <a:latin typeface="Times New Roman" panose="02020603050405020304" pitchFamily="18" charset="0"/>
              <a:ea typeface="Times New Roman" panose="02020603050405020304" pitchFamily="18" charset="0"/>
            </a:endParaRPr>
          </a:p>
        </p:txBody>
      </p:sp>
      <p:pic>
        <p:nvPicPr>
          <p:cNvPr id="10" name="Imagen 9">
            <a:extLst>
              <a:ext uri="{FF2B5EF4-FFF2-40B4-BE49-F238E27FC236}">
                <a16:creationId xmlns:a16="http://schemas.microsoft.com/office/drawing/2014/main" id="{36345A3B-5607-4746-8963-3A953E631811}"/>
              </a:ext>
            </a:extLst>
          </p:cNvPr>
          <p:cNvPicPr>
            <a:picLocks noChangeAspect="1"/>
          </p:cNvPicPr>
          <p:nvPr/>
        </p:nvPicPr>
        <p:blipFill>
          <a:blip r:embed="rId3"/>
          <a:stretch>
            <a:fillRect/>
          </a:stretch>
        </p:blipFill>
        <p:spPr>
          <a:xfrm>
            <a:off x="1094088" y="3707530"/>
            <a:ext cx="7213600" cy="254000"/>
          </a:xfrm>
          <a:prstGeom prst="rect">
            <a:avLst/>
          </a:prstGeom>
        </p:spPr>
      </p:pic>
      <p:pic>
        <p:nvPicPr>
          <p:cNvPr id="12" name="Imagen 11">
            <a:extLst>
              <a:ext uri="{FF2B5EF4-FFF2-40B4-BE49-F238E27FC236}">
                <a16:creationId xmlns:a16="http://schemas.microsoft.com/office/drawing/2014/main" id="{C7F72A6A-6C8B-2941-A4F1-FB0A256BD3DB}"/>
              </a:ext>
            </a:extLst>
          </p:cNvPr>
          <p:cNvPicPr>
            <a:picLocks noChangeAspect="1"/>
          </p:cNvPicPr>
          <p:nvPr/>
        </p:nvPicPr>
        <p:blipFill>
          <a:blip r:embed="rId4"/>
          <a:stretch>
            <a:fillRect/>
          </a:stretch>
        </p:blipFill>
        <p:spPr>
          <a:xfrm>
            <a:off x="1239045" y="5092525"/>
            <a:ext cx="3797300" cy="330200"/>
          </a:xfrm>
          <a:prstGeom prst="rect">
            <a:avLst/>
          </a:prstGeom>
        </p:spPr>
      </p:pic>
      <p:sp>
        <p:nvSpPr>
          <p:cNvPr id="8" name="Marcador de texto 7">
            <a:extLst>
              <a:ext uri="{FF2B5EF4-FFF2-40B4-BE49-F238E27FC236}">
                <a16:creationId xmlns:a16="http://schemas.microsoft.com/office/drawing/2014/main" id="{182B90BF-C89A-E14C-8DB8-2DE40144BD5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131686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2308324"/>
          </a:xfrm>
          <a:prstGeom prst="rect">
            <a:avLst/>
          </a:prstGeom>
        </p:spPr>
        <p:txBody>
          <a:bodyPr wrap="square">
            <a:spAutoFit/>
          </a:bodyPr>
          <a:lstStyle/>
          <a:p>
            <a:endParaRPr lang="en-US" dirty="0"/>
          </a:p>
          <a:p>
            <a:r>
              <a:rPr lang="es-ES" dirty="0"/>
              <a:t>Tras esto, utilizando el comando </a:t>
            </a:r>
            <a:r>
              <a:rPr lang="es-ES" dirty="0" err="1"/>
              <a:t>qiime</a:t>
            </a:r>
            <a:r>
              <a:rPr lang="es-ES" dirty="0"/>
              <a:t> </a:t>
            </a:r>
            <a:r>
              <a:rPr lang="es-ES" dirty="0" err="1"/>
              <a:t>tools</a:t>
            </a:r>
            <a:r>
              <a:rPr lang="es-ES" dirty="0"/>
              <a:t> </a:t>
            </a:r>
            <a:r>
              <a:rPr lang="es-ES" dirty="0" err="1"/>
              <a:t>view</a:t>
            </a:r>
            <a:r>
              <a:rPr lang="es-ES" dirty="0"/>
              <a:t> podemos visualizar qué número de lecturas tiene cada una de las muestras, etc.</a:t>
            </a:r>
          </a:p>
          <a:p>
            <a:endParaRPr lang="es-ES" dirty="0"/>
          </a:p>
          <a:p>
            <a:r>
              <a:rPr lang="en-US" dirty="0" err="1">
                <a:latin typeface="Courier" pitchFamily="2" charset="0"/>
              </a:rPr>
              <a:t>qiime</a:t>
            </a:r>
            <a:r>
              <a:rPr lang="en-US" dirty="0">
                <a:latin typeface="Courier" pitchFamily="2" charset="0"/>
              </a:rPr>
              <a:t> tools view </a:t>
            </a:r>
            <a:r>
              <a:rPr lang="en-US" dirty="0" err="1">
                <a:latin typeface="Courier" pitchFamily="2" charset="0"/>
              </a:rPr>
              <a:t>demux_seqs.qzv</a:t>
            </a:r>
            <a:endParaRPr lang="es-ES" dirty="0">
              <a:latin typeface="Courier" pitchFamily="2" charset="0"/>
            </a:endParaRPr>
          </a:p>
          <a:p>
            <a:r>
              <a:rPr lang="en-US" dirty="0"/>
              <a:t> </a:t>
            </a:r>
            <a:endParaRPr lang="es-ES" dirty="0"/>
          </a:p>
          <a:p>
            <a:r>
              <a:rPr lang="es-ES" dirty="0"/>
              <a:t> </a:t>
            </a:r>
          </a:p>
          <a:p>
            <a:pPr lvl="0"/>
            <a:endParaRPr lang="es-ES" dirty="0">
              <a:latin typeface="Times New Roman" panose="02020603050405020304" pitchFamily="18" charset="0"/>
              <a:ea typeface="Times New Roman" panose="02020603050405020304" pitchFamily="18" charset="0"/>
            </a:endParaRPr>
          </a:p>
        </p:txBody>
      </p:sp>
      <p:pic>
        <p:nvPicPr>
          <p:cNvPr id="8" name="Imagen 7" descr="Interfaz de usuario gráfica, Texto, Aplicación&#10;&#10;Descripción generada automáticamente">
            <a:extLst>
              <a:ext uri="{FF2B5EF4-FFF2-40B4-BE49-F238E27FC236}">
                <a16:creationId xmlns:a16="http://schemas.microsoft.com/office/drawing/2014/main" id="{ED9D2D41-831A-6F45-BB4D-4D341ABE86E2}"/>
              </a:ext>
            </a:extLst>
          </p:cNvPr>
          <p:cNvPicPr>
            <a:picLocks noChangeAspect="1"/>
          </p:cNvPicPr>
          <p:nvPr/>
        </p:nvPicPr>
        <p:blipFill>
          <a:blip r:embed="rId3"/>
          <a:stretch>
            <a:fillRect/>
          </a:stretch>
        </p:blipFill>
        <p:spPr>
          <a:xfrm>
            <a:off x="1099331" y="3420431"/>
            <a:ext cx="4996669" cy="2941077"/>
          </a:xfrm>
          <a:prstGeom prst="rect">
            <a:avLst/>
          </a:prstGeom>
        </p:spPr>
      </p:pic>
      <p:pic>
        <p:nvPicPr>
          <p:cNvPr id="18" name="Imagen 17" descr="Gráfico, Histograma&#10;&#10;Descripción generada automáticamente">
            <a:extLst>
              <a:ext uri="{FF2B5EF4-FFF2-40B4-BE49-F238E27FC236}">
                <a16:creationId xmlns:a16="http://schemas.microsoft.com/office/drawing/2014/main" id="{3D7B0BB0-70B6-D348-982E-44D23099CA07}"/>
              </a:ext>
            </a:extLst>
          </p:cNvPr>
          <p:cNvPicPr>
            <a:picLocks noChangeAspect="1"/>
          </p:cNvPicPr>
          <p:nvPr/>
        </p:nvPicPr>
        <p:blipFill>
          <a:blip r:embed="rId4"/>
          <a:stretch>
            <a:fillRect/>
          </a:stretch>
        </p:blipFill>
        <p:spPr>
          <a:xfrm>
            <a:off x="6857665" y="3656371"/>
            <a:ext cx="4232079" cy="2705137"/>
          </a:xfrm>
          <a:prstGeom prst="rect">
            <a:avLst/>
          </a:prstGeom>
        </p:spPr>
      </p:pic>
      <p:sp>
        <p:nvSpPr>
          <p:cNvPr id="10" name="Marcador de texto 9">
            <a:extLst>
              <a:ext uri="{FF2B5EF4-FFF2-40B4-BE49-F238E27FC236}">
                <a16:creationId xmlns:a16="http://schemas.microsoft.com/office/drawing/2014/main" id="{4070AC0B-06B6-D94B-A8CF-4A115E41241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982631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2308324"/>
          </a:xfrm>
          <a:prstGeom prst="rect">
            <a:avLst/>
          </a:prstGeom>
        </p:spPr>
        <p:txBody>
          <a:bodyPr wrap="square">
            <a:spAutoFit/>
          </a:bodyPr>
          <a:lstStyle/>
          <a:p>
            <a:endParaRPr lang="en-US" dirty="0"/>
          </a:p>
          <a:p>
            <a:r>
              <a:rPr lang="es-ES" dirty="0"/>
              <a:t>Tras esto, utilizando el comando </a:t>
            </a:r>
            <a:r>
              <a:rPr lang="es-ES" dirty="0" err="1"/>
              <a:t>qiime</a:t>
            </a:r>
            <a:r>
              <a:rPr lang="es-ES" dirty="0"/>
              <a:t> </a:t>
            </a:r>
            <a:r>
              <a:rPr lang="es-ES" dirty="0" err="1"/>
              <a:t>tools</a:t>
            </a:r>
            <a:r>
              <a:rPr lang="es-ES" dirty="0"/>
              <a:t> </a:t>
            </a:r>
            <a:r>
              <a:rPr lang="es-ES" dirty="0" err="1"/>
              <a:t>view</a:t>
            </a:r>
            <a:r>
              <a:rPr lang="es-ES" dirty="0"/>
              <a:t> podemos visualizar qué número de lecturas tiene cada una de las muestras, etc.</a:t>
            </a:r>
          </a:p>
          <a:p>
            <a:endParaRPr lang="es-ES" dirty="0"/>
          </a:p>
          <a:p>
            <a:r>
              <a:rPr lang="en-US" dirty="0" err="1">
                <a:latin typeface="Courier" pitchFamily="2" charset="0"/>
              </a:rPr>
              <a:t>qiime</a:t>
            </a:r>
            <a:r>
              <a:rPr lang="en-US" dirty="0">
                <a:latin typeface="Courier" pitchFamily="2" charset="0"/>
              </a:rPr>
              <a:t> tools view </a:t>
            </a:r>
            <a:r>
              <a:rPr lang="en-US" dirty="0" err="1">
                <a:latin typeface="Courier" pitchFamily="2" charset="0"/>
              </a:rPr>
              <a:t>demux_seqs.qzv</a:t>
            </a:r>
            <a:endParaRPr lang="es-ES" dirty="0">
              <a:latin typeface="Courier" pitchFamily="2" charset="0"/>
            </a:endParaRPr>
          </a:p>
          <a:p>
            <a:r>
              <a:rPr lang="en-US" dirty="0"/>
              <a:t> </a:t>
            </a:r>
            <a:endParaRPr lang="es-ES" dirty="0"/>
          </a:p>
          <a:p>
            <a:r>
              <a:rPr lang="es-ES" dirty="0"/>
              <a:t> </a:t>
            </a:r>
          </a:p>
          <a:p>
            <a:pPr lvl="0"/>
            <a:endParaRPr lang="es-ES" dirty="0">
              <a:latin typeface="Times New Roman" panose="02020603050405020304" pitchFamily="18" charset="0"/>
              <a:ea typeface="Times New Roman" panose="02020603050405020304" pitchFamily="18" charset="0"/>
            </a:endParaRPr>
          </a:p>
        </p:txBody>
      </p:sp>
      <p:pic>
        <p:nvPicPr>
          <p:cNvPr id="15" name="Imagen 14" descr="Tabla&#10;&#10;Descripción generada automáticamente">
            <a:extLst>
              <a:ext uri="{FF2B5EF4-FFF2-40B4-BE49-F238E27FC236}">
                <a16:creationId xmlns:a16="http://schemas.microsoft.com/office/drawing/2014/main" id="{10D206C0-32A9-114F-B378-9DD512CCBA8B}"/>
              </a:ext>
            </a:extLst>
          </p:cNvPr>
          <p:cNvPicPr>
            <a:picLocks noChangeAspect="1"/>
          </p:cNvPicPr>
          <p:nvPr/>
        </p:nvPicPr>
        <p:blipFill>
          <a:blip r:embed="rId3"/>
          <a:stretch>
            <a:fillRect/>
          </a:stretch>
        </p:blipFill>
        <p:spPr>
          <a:xfrm>
            <a:off x="6096000" y="2717229"/>
            <a:ext cx="4535129" cy="3429000"/>
          </a:xfrm>
          <a:prstGeom prst="rect">
            <a:avLst/>
          </a:prstGeom>
        </p:spPr>
      </p:pic>
      <p:sp>
        <p:nvSpPr>
          <p:cNvPr id="8" name="Marcador de texto 7">
            <a:extLst>
              <a:ext uri="{FF2B5EF4-FFF2-40B4-BE49-F238E27FC236}">
                <a16:creationId xmlns:a16="http://schemas.microsoft.com/office/drawing/2014/main" id="{F0B8C15B-993C-2F4D-BE06-671B3C36E312}"/>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859900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1026680" y="1875038"/>
            <a:ext cx="10824730" cy="2308324"/>
          </a:xfrm>
          <a:prstGeom prst="rect">
            <a:avLst/>
          </a:prstGeom>
        </p:spPr>
        <p:txBody>
          <a:bodyPr wrap="square">
            <a:spAutoFit/>
          </a:bodyPr>
          <a:lstStyle/>
          <a:p>
            <a:endParaRPr lang="en-US" dirty="0"/>
          </a:p>
          <a:p>
            <a:r>
              <a:rPr lang="es-ES" dirty="0"/>
              <a:t>Tras esto, utilizando el comando </a:t>
            </a:r>
            <a:r>
              <a:rPr lang="es-ES" dirty="0" err="1"/>
              <a:t>qiime</a:t>
            </a:r>
            <a:r>
              <a:rPr lang="es-ES" dirty="0"/>
              <a:t> </a:t>
            </a:r>
            <a:r>
              <a:rPr lang="es-ES" dirty="0" err="1"/>
              <a:t>tools</a:t>
            </a:r>
            <a:r>
              <a:rPr lang="es-ES" dirty="0"/>
              <a:t> </a:t>
            </a:r>
            <a:r>
              <a:rPr lang="es-ES" dirty="0" err="1"/>
              <a:t>view</a:t>
            </a:r>
            <a:r>
              <a:rPr lang="es-ES" dirty="0"/>
              <a:t> podemos visualizar qué número de lecturas tiene cada una de las muestras, etc.</a:t>
            </a:r>
          </a:p>
          <a:p>
            <a:endParaRPr lang="es-ES" dirty="0"/>
          </a:p>
          <a:p>
            <a:r>
              <a:rPr lang="en-US" dirty="0" err="1">
                <a:latin typeface="Courier" pitchFamily="2" charset="0"/>
              </a:rPr>
              <a:t>qiime</a:t>
            </a:r>
            <a:r>
              <a:rPr lang="en-US" dirty="0">
                <a:latin typeface="Courier" pitchFamily="2" charset="0"/>
              </a:rPr>
              <a:t> tools view </a:t>
            </a:r>
            <a:r>
              <a:rPr lang="en-US" dirty="0" err="1">
                <a:latin typeface="Courier" pitchFamily="2" charset="0"/>
              </a:rPr>
              <a:t>demux_seqs.qzv</a:t>
            </a:r>
            <a:endParaRPr lang="es-ES" dirty="0">
              <a:latin typeface="Courier" pitchFamily="2" charset="0"/>
            </a:endParaRPr>
          </a:p>
          <a:p>
            <a:r>
              <a:rPr lang="en-US" dirty="0"/>
              <a:t> </a:t>
            </a:r>
            <a:endParaRPr lang="es-ES" dirty="0"/>
          </a:p>
          <a:p>
            <a:r>
              <a:rPr lang="es-ES" dirty="0"/>
              <a:t> </a:t>
            </a:r>
          </a:p>
          <a:p>
            <a:pPr lvl="0"/>
            <a:endParaRPr lang="es-ES" dirty="0">
              <a:latin typeface="Times New Roman" panose="02020603050405020304" pitchFamily="18" charset="0"/>
              <a:ea typeface="Times New Roman" panose="02020603050405020304" pitchFamily="18" charset="0"/>
            </a:endParaRPr>
          </a:p>
        </p:txBody>
      </p:sp>
      <p:pic>
        <p:nvPicPr>
          <p:cNvPr id="17" name="Imagen 16" descr="Gráfico&#10;&#10;Descripción generada automáticamente">
            <a:extLst>
              <a:ext uri="{FF2B5EF4-FFF2-40B4-BE49-F238E27FC236}">
                <a16:creationId xmlns:a16="http://schemas.microsoft.com/office/drawing/2014/main" id="{4574DF3D-6910-AF47-9C89-95799F20BABA}"/>
              </a:ext>
            </a:extLst>
          </p:cNvPr>
          <p:cNvPicPr>
            <a:picLocks noChangeAspect="1"/>
          </p:cNvPicPr>
          <p:nvPr/>
        </p:nvPicPr>
        <p:blipFill>
          <a:blip r:embed="rId3"/>
          <a:stretch>
            <a:fillRect/>
          </a:stretch>
        </p:blipFill>
        <p:spPr>
          <a:xfrm>
            <a:off x="5610803" y="2657420"/>
            <a:ext cx="5500048" cy="4018932"/>
          </a:xfrm>
          <a:prstGeom prst="rect">
            <a:avLst/>
          </a:prstGeom>
        </p:spPr>
      </p:pic>
      <p:sp>
        <p:nvSpPr>
          <p:cNvPr id="8" name="Marcador de texto 7">
            <a:extLst>
              <a:ext uri="{FF2B5EF4-FFF2-40B4-BE49-F238E27FC236}">
                <a16:creationId xmlns:a16="http://schemas.microsoft.com/office/drawing/2014/main" id="{06311CE9-84C4-BA46-B596-DC4F945A2927}"/>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692903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5399" y="1613001"/>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8738290" cy="369332"/>
          </a:xfrm>
          <a:prstGeom prst="rect">
            <a:avLst/>
          </a:prstGeom>
        </p:spPr>
        <p:txBody>
          <a:bodyPr wrap="none">
            <a:spAutoFit/>
          </a:bodyPr>
          <a:lstStyle/>
          <a:p>
            <a:r>
              <a:rPr lang="es-ES" b="1" dirty="0"/>
              <a:t>Practica QIIME 2. Relación entre el microbioma y la enfermedad de Parkinson.</a:t>
            </a:r>
            <a:endParaRPr lang="es-ES" dirty="0"/>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dirty="0"/>
              <a:t> </a:t>
            </a:r>
          </a:p>
          <a:p>
            <a:endParaRPr lang="es-ES" dirty="0"/>
          </a:p>
        </p:txBody>
      </p:sp>
      <p:sp>
        <p:nvSpPr>
          <p:cNvPr id="2" name="Rectángulo 1">
            <a:extLst>
              <a:ext uri="{FF2B5EF4-FFF2-40B4-BE49-F238E27FC236}">
                <a16:creationId xmlns:a16="http://schemas.microsoft.com/office/drawing/2014/main" id="{EC79FFBE-7C36-B04E-ADB4-4106EEB99AD2}"/>
              </a:ext>
            </a:extLst>
          </p:cNvPr>
          <p:cNvSpPr/>
          <p:nvPr/>
        </p:nvSpPr>
        <p:spPr>
          <a:xfrm>
            <a:off x="860426" y="2216732"/>
            <a:ext cx="10824730" cy="3139321"/>
          </a:xfrm>
          <a:prstGeom prst="rect">
            <a:avLst/>
          </a:prstGeom>
        </p:spPr>
        <p:txBody>
          <a:bodyPr wrap="square">
            <a:spAutoFit/>
          </a:bodyPr>
          <a:lstStyle/>
          <a:p>
            <a:pPr lvl="0"/>
            <a:r>
              <a:rPr lang="es-ES" b="1" dirty="0"/>
              <a:t>¿Cuántas secuencias tiene la muestra llamada recip.403.ASO.PD2.D21? </a:t>
            </a:r>
            <a:endParaRPr lang="es-ES" dirty="0"/>
          </a:p>
          <a:p>
            <a:r>
              <a:rPr lang="es-ES" dirty="0"/>
              <a:t>Esta muestra tiene un total de 4463 lecturas</a:t>
            </a:r>
          </a:p>
          <a:p>
            <a:r>
              <a:rPr lang="es-ES" b="1" dirty="0"/>
              <a:t> </a:t>
            </a:r>
            <a:endParaRPr lang="es-ES" dirty="0"/>
          </a:p>
          <a:p>
            <a:pPr lvl="0"/>
            <a:r>
              <a:rPr lang="es-ES" b="1" dirty="0"/>
              <a:t>¿Qué muestra tiene más lecturas y cuántas? ¿Este número de muestras es parecido al del resto?</a:t>
            </a:r>
            <a:endParaRPr lang="es-ES" dirty="0"/>
          </a:p>
          <a:p>
            <a:r>
              <a:rPr lang="es-ES" b="1" dirty="0"/>
              <a:t> </a:t>
            </a:r>
            <a:endParaRPr lang="es-ES" dirty="0"/>
          </a:p>
          <a:p>
            <a:r>
              <a:rPr lang="es-ES" dirty="0"/>
              <a:t>La muestra con más secuencias es la muestra recip.460.WT.HC3.D49 con un total de 16327 lecturas. Se trata de un</a:t>
            </a:r>
            <a:r>
              <a:rPr lang="es-ES" dirty="0">
                <a:latin typeface="Arial" panose="020B0604020202020204" pitchFamily="34" charset="0"/>
                <a:cs typeface="Arial" panose="020B0604020202020204" pitchFamily="34" charset="0"/>
              </a:rPr>
              <a:t> </a:t>
            </a:r>
            <a:r>
              <a:rPr lang="es-ES" dirty="0" err="1">
                <a:latin typeface="Arial" panose="020B0604020202020204" pitchFamily="34" charset="0"/>
                <a:cs typeface="Arial" panose="020B0604020202020204" pitchFamily="34" charset="0"/>
              </a:rPr>
              <a:t>outlier</a:t>
            </a:r>
            <a:r>
              <a:rPr lang="es-ES" dirty="0">
                <a:latin typeface="Arial" panose="020B0604020202020204" pitchFamily="34" charset="0"/>
                <a:cs typeface="Arial" panose="020B0604020202020204" pitchFamily="34" charset="0"/>
              </a:rPr>
              <a:t>.</a:t>
            </a:r>
          </a:p>
          <a:p>
            <a:r>
              <a:rPr lang="es-ES" dirty="0"/>
              <a:t> </a:t>
            </a:r>
          </a:p>
          <a:p>
            <a:r>
              <a:rPr lang="en-US" dirty="0"/>
              <a:t> </a:t>
            </a:r>
            <a:endParaRPr lang="es-ES" dirty="0"/>
          </a:p>
          <a:p>
            <a:r>
              <a:rPr lang="es-ES" dirty="0"/>
              <a:t> </a:t>
            </a:r>
          </a:p>
          <a:p>
            <a:pPr lvl="0"/>
            <a:endParaRPr lang="es-ES" dirty="0">
              <a:latin typeface="Times New Roman" panose="02020603050405020304" pitchFamily="18"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0B92DCA4-459C-0A41-ADE8-3051D7C1753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100544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2769736"/>
            <a:ext cx="7891100" cy="3139321"/>
          </a:xfrm>
          <a:prstGeom prst="rect">
            <a:avLst/>
          </a:prstGeom>
        </p:spPr>
        <p:txBody>
          <a:bodyPr wrap="square">
            <a:spAutoFit/>
          </a:bodyPr>
          <a:lstStyle/>
          <a:p>
            <a:pPr lvl="0">
              <a:spcAft>
                <a:spcPts val="0"/>
              </a:spcAft>
            </a:pPr>
            <a:r>
              <a:rPr lang="es-ES" b="1" kern="100" dirty="0">
                <a:latin typeface="Arial" panose="020B0604020202020204" pitchFamily="34" charset="0"/>
                <a:ea typeface="Arial" panose="020B0604020202020204" pitchFamily="34" charset="0"/>
                <a:cs typeface="Arial" panose="020B0604020202020204" pitchFamily="34" charset="0"/>
              </a:rPr>
              <a:t>Control de calidad y construcción de la </a:t>
            </a:r>
            <a:r>
              <a:rPr lang="es-ES" b="1" i="1" kern="100" dirty="0" err="1">
                <a:latin typeface="Arial" panose="020B0604020202020204" pitchFamily="34" charset="0"/>
                <a:ea typeface="Arial" panose="020B0604020202020204" pitchFamily="34" charset="0"/>
                <a:cs typeface="Arial" panose="020B0604020202020204" pitchFamily="34" charset="0"/>
              </a:rPr>
              <a:t>feature</a:t>
            </a:r>
            <a:r>
              <a:rPr lang="es-ES" b="1" i="1" kern="100" dirty="0">
                <a:latin typeface="Arial" panose="020B0604020202020204" pitchFamily="34" charset="0"/>
                <a:ea typeface="Arial" panose="020B0604020202020204" pitchFamily="34" charset="0"/>
                <a:cs typeface="Arial" panose="020B0604020202020204" pitchFamily="34" charset="0"/>
              </a:rPr>
              <a:t> </a:t>
            </a:r>
            <a:r>
              <a:rPr lang="es-ES" b="1" i="1" kern="100" dirty="0" err="1">
                <a:latin typeface="Arial" panose="020B0604020202020204" pitchFamily="34" charset="0"/>
                <a:ea typeface="Arial" panose="020B0604020202020204" pitchFamily="34" charset="0"/>
                <a:cs typeface="Arial" panose="020B0604020202020204" pitchFamily="34" charset="0"/>
              </a:rPr>
              <a:t>table</a:t>
            </a:r>
            <a:endParaRPr lang="es-ES" kern="100" dirty="0">
              <a:latin typeface="Arial" panose="020B0604020202020204" pitchFamily="34" charset="0"/>
              <a:ea typeface="Arial" panose="020B0604020202020204" pitchFamily="34" charset="0"/>
              <a:cs typeface="Arial" panose="020B0604020202020204" pitchFamily="34" charset="0"/>
            </a:endParaRPr>
          </a:p>
          <a:p>
            <a:pPr marL="457200" indent="-461010">
              <a:spcAft>
                <a:spcPts val="0"/>
              </a:spcAft>
            </a:pPr>
            <a:r>
              <a:rPr lang="es-ES" b="1" kern="100" dirty="0">
                <a:latin typeface="Arial" panose="020B0604020202020204" pitchFamily="34" charset="0"/>
                <a:ea typeface="Arial" panose="020B0604020202020204" pitchFamily="34" charset="0"/>
                <a:cs typeface="Arial" panose="020B0604020202020204" pitchFamily="34" charset="0"/>
              </a:rPr>
              <a:t> </a:t>
            </a:r>
            <a:endParaRPr lang="es-ES" kern="100" dirty="0">
              <a:latin typeface="Arial" panose="020B0604020202020204" pitchFamily="34" charset="0"/>
              <a:ea typeface="Arial" panose="020B0604020202020204" pitchFamily="34" charset="0"/>
              <a:cs typeface="Arial" panose="020B0604020202020204" pitchFamily="34" charset="0"/>
            </a:endParaRPr>
          </a:p>
          <a:p>
            <a:pPr>
              <a:spcAft>
                <a:spcPts val="0"/>
              </a:spcAft>
            </a:pPr>
            <a:r>
              <a:rPr lang="es-ES" dirty="0">
                <a:latin typeface="Arial" panose="020B0604020202020204" pitchFamily="34" charset="0"/>
                <a:ea typeface="Times New Roman" panose="02020603050405020304" pitchFamily="18" charset="0"/>
                <a:cs typeface="Arial" panose="020B0604020202020204" pitchFamily="34" charset="0"/>
              </a:rPr>
              <a:t>El siguiente paso consiste en realizar un control de calidad de las secuencias y en construir la </a:t>
            </a:r>
            <a:r>
              <a:rPr lang="es-ES" i="1" dirty="0" err="1">
                <a:latin typeface="Arial" panose="020B0604020202020204" pitchFamily="34" charset="0"/>
                <a:ea typeface="Times New Roman" panose="02020603050405020304" pitchFamily="18" charset="0"/>
                <a:cs typeface="Arial" panose="020B0604020202020204" pitchFamily="34" charset="0"/>
              </a:rPr>
              <a:t>feature</a:t>
            </a:r>
            <a:r>
              <a:rPr lang="es-ES" i="1" dirty="0">
                <a:latin typeface="Arial" panose="020B0604020202020204" pitchFamily="34" charset="0"/>
                <a:ea typeface="Times New Roman" panose="02020603050405020304" pitchFamily="18" charset="0"/>
                <a:cs typeface="Arial" panose="020B0604020202020204" pitchFamily="34" charset="0"/>
              </a:rPr>
              <a:t> </a:t>
            </a:r>
            <a:r>
              <a:rPr lang="es-ES" i="1" dirty="0" err="1">
                <a:latin typeface="Arial" panose="020B0604020202020204" pitchFamily="34" charset="0"/>
                <a:ea typeface="Times New Roman" panose="02020603050405020304" pitchFamily="18" charset="0"/>
                <a:cs typeface="Arial" panose="020B0604020202020204" pitchFamily="34" charset="0"/>
              </a:rPr>
              <a:t>table</a:t>
            </a:r>
            <a:r>
              <a:rPr lang="es-ES" dirty="0">
                <a:latin typeface="Arial" panose="020B0604020202020204" pitchFamily="34" charset="0"/>
                <a:ea typeface="Times New Roman" panose="02020603050405020304" pitchFamily="18" charset="0"/>
                <a:cs typeface="Arial" panose="020B0604020202020204" pitchFamily="34" charset="0"/>
              </a:rPr>
              <a:t>, o tabla de características, que se puede hacer en forma de </a:t>
            </a:r>
            <a:r>
              <a:rPr lang="es-ES" dirty="0" err="1">
                <a:latin typeface="Arial" panose="020B0604020202020204" pitchFamily="34" charset="0"/>
                <a:ea typeface="Times New Roman" panose="02020603050405020304" pitchFamily="18" charset="0"/>
                <a:cs typeface="Arial" panose="020B0604020202020204" pitchFamily="34" charset="0"/>
              </a:rPr>
              <a:t>OTUs</a:t>
            </a:r>
            <a:r>
              <a:rPr lang="es-ES" dirty="0">
                <a:latin typeface="Arial" panose="020B0604020202020204" pitchFamily="34" charset="0"/>
                <a:ea typeface="Times New Roman" panose="02020603050405020304" pitchFamily="18" charset="0"/>
                <a:cs typeface="Arial" panose="020B0604020202020204" pitchFamily="34" charset="0"/>
              </a:rPr>
              <a:t> o de </a:t>
            </a:r>
            <a:r>
              <a:rPr lang="es-ES" dirty="0" err="1">
                <a:latin typeface="Arial" panose="020B0604020202020204" pitchFamily="34" charset="0"/>
                <a:ea typeface="Times New Roman" panose="02020603050405020304" pitchFamily="18" charset="0"/>
                <a:cs typeface="Arial" panose="020B0604020202020204" pitchFamily="34" charset="0"/>
              </a:rPr>
              <a:t>ASVs</a:t>
            </a:r>
            <a:r>
              <a:rPr lang="es-ES" dirty="0">
                <a:latin typeface="Arial" panose="020B0604020202020204" pitchFamily="34" charset="0"/>
                <a:ea typeface="Times New Roman" panose="02020603050405020304" pitchFamily="18" charset="0"/>
                <a:cs typeface="Arial" panose="020B0604020202020204" pitchFamily="34" charset="0"/>
              </a:rPr>
              <a:t> (</a:t>
            </a:r>
            <a:r>
              <a:rPr lang="es-ES" dirty="0" err="1">
                <a:latin typeface="Arial" panose="020B0604020202020204" pitchFamily="34" charset="0"/>
                <a:ea typeface="Times New Roman" panose="02020603050405020304" pitchFamily="18" charset="0"/>
                <a:cs typeface="Arial" panose="020B0604020202020204" pitchFamily="34" charset="0"/>
              </a:rPr>
              <a:t>amplicon</a:t>
            </a:r>
            <a:r>
              <a:rPr lang="es-ES" dirty="0">
                <a:latin typeface="Arial" panose="020B0604020202020204" pitchFamily="34" charset="0"/>
                <a:ea typeface="Times New Roman" panose="02020603050405020304" pitchFamily="18" charset="0"/>
                <a:cs typeface="Arial" panose="020B0604020202020204" pitchFamily="34" charset="0"/>
              </a:rPr>
              <a:t> </a:t>
            </a:r>
            <a:r>
              <a:rPr lang="es-ES" dirty="0" err="1">
                <a:latin typeface="Arial" panose="020B0604020202020204" pitchFamily="34" charset="0"/>
                <a:ea typeface="Times New Roman" panose="02020603050405020304" pitchFamily="18" charset="0"/>
                <a:cs typeface="Arial" panose="020B0604020202020204" pitchFamily="34" charset="0"/>
              </a:rPr>
              <a:t>sequence</a:t>
            </a:r>
            <a:r>
              <a:rPr lang="es-ES" dirty="0">
                <a:latin typeface="Arial" panose="020B0604020202020204" pitchFamily="34" charset="0"/>
                <a:ea typeface="Times New Roman" panose="02020603050405020304" pitchFamily="18" charset="0"/>
                <a:cs typeface="Arial" panose="020B0604020202020204" pitchFamily="34" charset="0"/>
              </a:rPr>
              <a:t> </a:t>
            </a:r>
            <a:r>
              <a:rPr lang="es-ES" dirty="0" err="1">
                <a:latin typeface="Arial" panose="020B0604020202020204" pitchFamily="34" charset="0"/>
                <a:ea typeface="Times New Roman" panose="02020603050405020304" pitchFamily="18" charset="0"/>
                <a:cs typeface="Arial" panose="020B0604020202020204" pitchFamily="34" charset="0"/>
              </a:rPr>
              <a:t>variants</a:t>
            </a:r>
            <a:r>
              <a:rPr lang="es-ES" dirty="0">
                <a:latin typeface="Arial" panose="020B0604020202020204" pitchFamily="34" charset="0"/>
                <a:ea typeface="Times New Roman" panose="02020603050405020304" pitchFamily="18" charset="0"/>
                <a:cs typeface="Arial" panose="020B0604020202020204" pitchFamily="34" charset="0"/>
              </a:rPr>
              <a:t>). </a:t>
            </a:r>
          </a:p>
          <a:p>
            <a:pPr>
              <a:spcAft>
                <a:spcPts val="0"/>
              </a:spcAft>
            </a:pPr>
            <a:r>
              <a:rPr lang="es-ES" dirty="0">
                <a:latin typeface="Arial" panose="020B0604020202020204" pitchFamily="34" charset="0"/>
                <a:ea typeface="Times New Roman" panose="02020603050405020304" pitchFamily="18" charset="0"/>
                <a:cs typeface="Arial" panose="020B0604020202020204" pitchFamily="34" charset="0"/>
              </a:rPr>
              <a:t> </a:t>
            </a:r>
          </a:p>
          <a:p>
            <a:pPr>
              <a:spcAft>
                <a:spcPts val="0"/>
              </a:spcAft>
            </a:pPr>
            <a:r>
              <a:rPr lang="es-ES" dirty="0">
                <a:latin typeface="Arial" panose="020B0604020202020204" pitchFamily="34" charset="0"/>
                <a:ea typeface="Times New Roman" panose="02020603050405020304" pitchFamily="18" charset="0"/>
                <a:cs typeface="Arial" panose="020B0604020202020204" pitchFamily="34" charset="0"/>
              </a:rPr>
              <a:t>Nosotros, realizaremos un método para pasar de las lecturas a </a:t>
            </a:r>
            <a:r>
              <a:rPr lang="es-ES" dirty="0" err="1">
                <a:latin typeface="Arial" panose="020B0604020202020204" pitchFamily="34" charset="0"/>
                <a:ea typeface="Times New Roman" panose="02020603050405020304" pitchFamily="18" charset="0"/>
                <a:cs typeface="Arial" panose="020B0604020202020204" pitchFamily="34" charset="0"/>
              </a:rPr>
              <a:t>ASVs</a:t>
            </a:r>
            <a:r>
              <a:rPr lang="es-ES" dirty="0">
                <a:latin typeface="Arial" panose="020B0604020202020204" pitchFamily="34" charset="0"/>
                <a:ea typeface="Times New Roman" panose="02020603050405020304" pitchFamily="18" charset="0"/>
                <a:cs typeface="Arial" panose="020B0604020202020204" pitchFamily="34" charset="0"/>
              </a:rPr>
              <a:t>, ya que proporcionan una mejor resolución en </a:t>
            </a:r>
            <a:r>
              <a:rPr lang="es-ES" dirty="0" err="1">
                <a:latin typeface="Arial" panose="020B0604020202020204" pitchFamily="34" charset="0"/>
                <a:ea typeface="Times New Roman" panose="02020603050405020304" pitchFamily="18" charset="0"/>
                <a:cs typeface="Arial" panose="020B0604020202020204" pitchFamily="34" charset="0"/>
              </a:rPr>
              <a:t>features</a:t>
            </a:r>
            <a:r>
              <a:rPr lang="es-ES" dirty="0">
                <a:latin typeface="Arial" panose="020B0604020202020204" pitchFamily="34" charset="0"/>
                <a:ea typeface="Times New Roman" panose="02020603050405020304" pitchFamily="18" charset="0"/>
                <a:cs typeface="Arial" panose="020B0604020202020204" pitchFamily="34" charset="0"/>
              </a:rPr>
              <a:t> que los </a:t>
            </a:r>
            <a:r>
              <a:rPr lang="es-ES" dirty="0" err="1">
                <a:latin typeface="Arial" panose="020B0604020202020204" pitchFamily="34" charset="0"/>
                <a:ea typeface="Times New Roman" panose="02020603050405020304" pitchFamily="18" charset="0"/>
                <a:cs typeface="Arial" panose="020B0604020202020204" pitchFamily="34" charset="0"/>
              </a:rPr>
              <a:t>OTUs</a:t>
            </a:r>
            <a:r>
              <a:rPr lang="es-ES" dirty="0">
                <a:latin typeface="Arial" panose="020B0604020202020204" pitchFamily="34" charset="0"/>
                <a:ea typeface="Times New Roman" panose="02020603050405020304" pitchFamily="18" charset="0"/>
                <a:cs typeface="Arial" panose="020B0604020202020204" pitchFamily="34" charset="0"/>
              </a:rPr>
              <a:t>. Para realizar el control de calidad, primero hay que eliminar el ruido, </a:t>
            </a:r>
            <a:r>
              <a:rPr lang="es-ES" dirty="0" err="1">
                <a:latin typeface="Arial" panose="020B0604020202020204" pitchFamily="34" charset="0"/>
                <a:ea typeface="Times New Roman" panose="02020603050405020304" pitchFamily="18" charset="0"/>
                <a:cs typeface="Arial" panose="020B0604020202020204" pitchFamily="34" charset="0"/>
              </a:rPr>
              <a:t>denoising</a:t>
            </a:r>
            <a:r>
              <a:rPr lang="es-ES" dirty="0">
                <a:latin typeface="Arial" panose="020B0604020202020204" pitchFamily="34" charset="0"/>
                <a:ea typeface="Times New Roman" panose="02020603050405020304" pitchFamily="18" charset="0"/>
                <a:cs typeface="Arial" panose="020B0604020202020204" pitchFamily="34" charset="0"/>
              </a:rPr>
              <a:t>, y en este sentido QIIME 2 tiene implementados DADA2 y </a:t>
            </a:r>
            <a:r>
              <a:rPr lang="es-ES" dirty="0" err="1">
                <a:latin typeface="Arial" panose="020B0604020202020204" pitchFamily="34" charset="0"/>
                <a:ea typeface="Times New Roman" panose="02020603050405020304" pitchFamily="18" charset="0"/>
                <a:cs typeface="Arial" panose="020B0604020202020204" pitchFamily="34" charset="0"/>
              </a:rPr>
              <a:t>Deblur</a:t>
            </a:r>
            <a:r>
              <a:rPr lang="es-ES" dirty="0">
                <a:latin typeface="Arial" panose="020B0604020202020204" pitchFamily="34" charset="0"/>
                <a:ea typeface="Times New Roman" panose="02020603050405020304" pitchFamily="18" charset="0"/>
                <a:cs typeface="Arial" panose="020B0604020202020204" pitchFamily="34" charset="0"/>
              </a:rPr>
              <a:t>. Nosotros utilizaremos DADA2 con el siguiente código.</a:t>
            </a:r>
          </a:p>
        </p:txBody>
      </p:sp>
      <p:sp>
        <p:nvSpPr>
          <p:cNvPr id="8" name="Marcador de texto 7">
            <a:extLst>
              <a:ext uri="{FF2B5EF4-FFF2-40B4-BE49-F238E27FC236}">
                <a16:creationId xmlns:a16="http://schemas.microsoft.com/office/drawing/2014/main" id="{6CF4CBB3-2E39-DC4C-A77D-ABBFA6282A0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284770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4" y="1551872"/>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4" y="2198153"/>
            <a:ext cx="8902481" cy="3693319"/>
          </a:xfrm>
          <a:prstGeom prst="rect">
            <a:avLst/>
          </a:prstGeom>
        </p:spPr>
        <p:txBody>
          <a:bodyPr wrap="square">
            <a:spAutoFit/>
          </a:bodyPr>
          <a:lstStyle/>
          <a:p>
            <a:pPr lvl="0">
              <a:spcAft>
                <a:spcPts val="0"/>
              </a:spcAft>
            </a:pPr>
            <a:r>
              <a:rPr lang="es-ES" b="1" kern="100" dirty="0">
                <a:latin typeface="Arial" panose="020B0604020202020204" pitchFamily="34" charset="0"/>
                <a:ea typeface="Arial" panose="020B0604020202020204" pitchFamily="34" charset="0"/>
                <a:cs typeface="Arial" panose="020B0604020202020204" pitchFamily="34" charset="0"/>
              </a:rPr>
              <a:t>Control de calidad y construcción de la </a:t>
            </a:r>
            <a:r>
              <a:rPr lang="es-ES" b="1" i="1" kern="100" dirty="0" err="1">
                <a:latin typeface="Arial" panose="020B0604020202020204" pitchFamily="34" charset="0"/>
                <a:ea typeface="Arial" panose="020B0604020202020204" pitchFamily="34" charset="0"/>
                <a:cs typeface="Arial" panose="020B0604020202020204" pitchFamily="34" charset="0"/>
              </a:rPr>
              <a:t>feature</a:t>
            </a:r>
            <a:r>
              <a:rPr lang="es-ES" b="1" i="1" kern="100" dirty="0">
                <a:latin typeface="Arial" panose="020B0604020202020204" pitchFamily="34" charset="0"/>
                <a:ea typeface="Arial" panose="020B0604020202020204" pitchFamily="34" charset="0"/>
                <a:cs typeface="Arial" panose="020B0604020202020204" pitchFamily="34" charset="0"/>
              </a:rPr>
              <a:t> </a:t>
            </a:r>
            <a:r>
              <a:rPr lang="es-ES" b="1" i="1" kern="100" dirty="0" err="1">
                <a:latin typeface="Arial" panose="020B0604020202020204" pitchFamily="34" charset="0"/>
                <a:ea typeface="Arial" panose="020B0604020202020204" pitchFamily="34" charset="0"/>
                <a:cs typeface="Arial" panose="020B0604020202020204" pitchFamily="34" charset="0"/>
              </a:rPr>
              <a:t>table</a:t>
            </a:r>
            <a:endParaRPr lang="es-ES" kern="100" dirty="0">
              <a:latin typeface="Arial" panose="020B0604020202020204" pitchFamily="34" charset="0"/>
              <a:ea typeface="Arial" panose="020B0604020202020204" pitchFamily="34" charset="0"/>
              <a:cs typeface="Arial" panose="020B0604020202020204" pitchFamily="34" charset="0"/>
            </a:endParaRPr>
          </a:p>
          <a:p>
            <a:r>
              <a:rPr lang="es-ES" b="1" kern="100" dirty="0">
                <a:latin typeface="Courier" pitchFamily="2" charset="0"/>
                <a:ea typeface="Arial" panose="020B0604020202020204" pitchFamily="34" charset="0"/>
              </a:rPr>
              <a:t> </a:t>
            </a:r>
            <a:r>
              <a:rPr lang="es-ES" dirty="0">
                <a:latin typeface="Courier" pitchFamily="2" charset="0"/>
              </a:rPr>
              <a:t> </a:t>
            </a:r>
            <a:r>
              <a:rPr lang="es-ES" dirty="0" err="1">
                <a:latin typeface="Courier" pitchFamily="2" charset="0"/>
              </a:rPr>
              <a:t>qiime</a:t>
            </a:r>
            <a:r>
              <a:rPr lang="es-ES" dirty="0">
                <a:latin typeface="Courier" pitchFamily="2" charset="0"/>
              </a:rPr>
              <a:t> dada2 </a:t>
            </a:r>
            <a:r>
              <a:rPr lang="es-ES" dirty="0" err="1">
                <a:latin typeface="Courier" pitchFamily="2" charset="0"/>
              </a:rPr>
              <a:t>denoise</a:t>
            </a:r>
            <a:r>
              <a:rPr lang="es-ES" dirty="0">
                <a:latin typeface="Courier" pitchFamily="2" charset="0"/>
              </a:rPr>
              <a:t>-single \</a:t>
            </a:r>
          </a:p>
          <a:p>
            <a:r>
              <a:rPr lang="es-ES" dirty="0">
                <a:latin typeface="Courier" pitchFamily="2" charset="0"/>
              </a:rPr>
              <a:t>  </a:t>
            </a:r>
            <a:r>
              <a:rPr lang="en-US" dirty="0">
                <a:latin typeface="Courier" pitchFamily="2" charset="0"/>
              </a:rPr>
              <a:t>--</a:t>
            </a:r>
            <a:r>
              <a:rPr lang="en-US" dirty="0" err="1">
                <a:latin typeface="Courier" pitchFamily="2" charset="0"/>
              </a:rPr>
              <a:t>i</a:t>
            </a:r>
            <a:r>
              <a:rPr lang="en-US" dirty="0">
                <a:latin typeface="Courier" pitchFamily="2" charset="0"/>
              </a:rPr>
              <a:t>-demultiplexed-seqs ./</a:t>
            </a:r>
            <a:r>
              <a:rPr lang="en-US" dirty="0" err="1">
                <a:latin typeface="Courier" pitchFamily="2" charset="0"/>
              </a:rPr>
              <a:t>demux_seqs.qza</a:t>
            </a:r>
            <a:r>
              <a:rPr lang="en-US" dirty="0">
                <a:latin typeface="Courier" pitchFamily="2" charset="0"/>
              </a:rPr>
              <a:t> \</a:t>
            </a:r>
            <a:endParaRPr lang="es-ES" dirty="0">
              <a:latin typeface="Courier" pitchFamily="2" charset="0"/>
            </a:endParaRPr>
          </a:p>
          <a:p>
            <a:r>
              <a:rPr lang="en-US" dirty="0">
                <a:latin typeface="Courier" pitchFamily="2" charset="0"/>
              </a:rPr>
              <a:t>  </a:t>
            </a:r>
            <a:r>
              <a:rPr lang="es-ES" dirty="0">
                <a:latin typeface="Courier" pitchFamily="2" charset="0"/>
              </a:rPr>
              <a:t>--p-</a:t>
            </a:r>
            <a:r>
              <a:rPr lang="es-ES" dirty="0" err="1">
                <a:latin typeface="Courier" pitchFamily="2" charset="0"/>
              </a:rPr>
              <a:t>trunc</a:t>
            </a:r>
            <a:r>
              <a:rPr lang="es-ES" dirty="0">
                <a:latin typeface="Courier" pitchFamily="2" charset="0"/>
              </a:rPr>
              <a:t>-</a:t>
            </a:r>
            <a:r>
              <a:rPr lang="es-ES" dirty="0" err="1">
                <a:latin typeface="Courier" pitchFamily="2" charset="0"/>
              </a:rPr>
              <a:t>len</a:t>
            </a:r>
            <a:r>
              <a:rPr lang="es-ES" dirty="0">
                <a:latin typeface="Courier" pitchFamily="2" charset="0"/>
              </a:rPr>
              <a:t> 150 \</a:t>
            </a:r>
          </a:p>
          <a:p>
            <a:r>
              <a:rPr lang="es-ES" dirty="0">
                <a:latin typeface="Courier" pitchFamily="2" charset="0"/>
              </a:rPr>
              <a:t>  --o-</a:t>
            </a:r>
            <a:r>
              <a:rPr lang="es-ES" dirty="0" err="1">
                <a:latin typeface="Courier" pitchFamily="2" charset="0"/>
              </a:rPr>
              <a:t>table</a:t>
            </a:r>
            <a:r>
              <a:rPr lang="es-ES" dirty="0">
                <a:latin typeface="Courier" pitchFamily="2" charset="0"/>
              </a:rPr>
              <a:t> ./dada2_table.qza \</a:t>
            </a:r>
          </a:p>
          <a:p>
            <a:r>
              <a:rPr lang="es-ES" dirty="0">
                <a:latin typeface="Courier" pitchFamily="2" charset="0"/>
              </a:rPr>
              <a:t>  --o-</a:t>
            </a:r>
            <a:r>
              <a:rPr lang="es-ES" dirty="0" err="1">
                <a:latin typeface="Courier" pitchFamily="2" charset="0"/>
              </a:rPr>
              <a:t>representative</a:t>
            </a:r>
            <a:r>
              <a:rPr lang="es-ES" dirty="0">
                <a:latin typeface="Courier" pitchFamily="2" charset="0"/>
              </a:rPr>
              <a:t>-</a:t>
            </a:r>
            <a:r>
              <a:rPr lang="es-ES" dirty="0" err="1">
                <a:latin typeface="Courier" pitchFamily="2" charset="0"/>
              </a:rPr>
              <a:t>sequences</a:t>
            </a:r>
            <a:r>
              <a:rPr lang="es-ES" dirty="0">
                <a:latin typeface="Courier" pitchFamily="2" charset="0"/>
              </a:rPr>
              <a:t> ./dada2_rep_set.qza \</a:t>
            </a:r>
          </a:p>
          <a:p>
            <a:r>
              <a:rPr lang="es-ES" dirty="0">
                <a:latin typeface="Courier" pitchFamily="2" charset="0"/>
              </a:rPr>
              <a:t>  --o-</a:t>
            </a:r>
            <a:r>
              <a:rPr lang="es-ES" dirty="0" err="1">
                <a:latin typeface="Courier" pitchFamily="2" charset="0"/>
              </a:rPr>
              <a:t>denoising</a:t>
            </a:r>
            <a:r>
              <a:rPr lang="es-ES" dirty="0">
                <a:latin typeface="Courier" pitchFamily="2" charset="0"/>
              </a:rPr>
              <a:t>-</a:t>
            </a:r>
            <a:r>
              <a:rPr lang="es-ES" dirty="0" err="1">
                <a:latin typeface="Courier" pitchFamily="2" charset="0"/>
              </a:rPr>
              <a:t>stats</a:t>
            </a:r>
            <a:r>
              <a:rPr lang="es-ES" dirty="0">
                <a:latin typeface="Courier" pitchFamily="2" charset="0"/>
              </a:rPr>
              <a:t> ./dada2_stats.qza</a:t>
            </a:r>
          </a:p>
          <a:p>
            <a:r>
              <a:rPr lang="es-ES" dirty="0"/>
              <a:t> </a:t>
            </a:r>
          </a:p>
          <a:p>
            <a:endParaRPr lang="es-ES" dirty="0"/>
          </a:p>
          <a:p>
            <a:endParaRPr lang="es-ES" dirty="0"/>
          </a:p>
          <a:p>
            <a:endParaRPr lang="es-ES" dirty="0"/>
          </a:p>
          <a:p>
            <a:r>
              <a:rPr lang="es-ES" dirty="0"/>
              <a:t>Es normal que el comando anterior tarde en ser procesado </a:t>
            </a:r>
          </a:p>
          <a:p>
            <a:pPr marL="457200" indent="-461010">
              <a:spcAft>
                <a:spcPts val="0"/>
              </a:spcAft>
            </a:pPr>
            <a:endParaRPr lang="es-ES" kern="100" dirty="0">
              <a:latin typeface="Arial" panose="020B0604020202020204" pitchFamily="34" charset="0"/>
              <a:ea typeface="Arial" panose="020B0604020202020204" pitchFamily="34" charset="0"/>
            </a:endParaRPr>
          </a:p>
        </p:txBody>
      </p:sp>
      <p:pic>
        <p:nvPicPr>
          <p:cNvPr id="8" name="Imagen 7" descr="Imagen que contiene Icono&#10;&#10;Descripción generada automáticamente">
            <a:extLst>
              <a:ext uri="{FF2B5EF4-FFF2-40B4-BE49-F238E27FC236}">
                <a16:creationId xmlns:a16="http://schemas.microsoft.com/office/drawing/2014/main" id="{E96DE2E6-E307-A14A-92AE-7FD16F9E550D}"/>
              </a:ext>
            </a:extLst>
          </p:cNvPr>
          <p:cNvPicPr>
            <a:picLocks noChangeAspect="1"/>
          </p:cNvPicPr>
          <p:nvPr/>
        </p:nvPicPr>
        <p:blipFill>
          <a:blip r:embed="rId3"/>
          <a:stretch>
            <a:fillRect/>
          </a:stretch>
        </p:blipFill>
        <p:spPr>
          <a:xfrm>
            <a:off x="1574266" y="4227229"/>
            <a:ext cx="5029200" cy="673100"/>
          </a:xfrm>
          <a:prstGeom prst="rect">
            <a:avLst/>
          </a:prstGeom>
        </p:spPr>
      </p:pic>
      <p:sp>
        <p:nvSpPr>
          <p:cNvPr id="7" name="Rectángulo 6">
            <a:extLst>
              <a:ext uri="{FF2B5EF4-FFF2-40B4-BE49-F238E27FC236}">
                <a16:creationId xmlns:a16="http://schemas.microsoft.com/office/drawing/2014/main" id="{0224E01F-95C3-1D4F-B17F-D907C0BBBCC6}"/>
              </a:ext>
            </a:extLst>
          </p:cNvPr>
          <p:cNvSpPr/>
          <p:nvPr/>
        </p:nvSpPr>
        <p:spPr>
          <a:xfrm>
            <a:off x="8554965" y="2313433"/>
            <a:ext cx="3477919" cy="1200329"/>
          </a:xfrm>
          <a:prstGeom prst="rect">
            <a:avLst/>
          </a:prstGeom>
        </p:spPr>
        <p:txBody>
          <a:bodyPr wrap="square">
            <a:spAutoFit/>
          </a:bodyPr>
          <a:lstStyle/>
          <a:p>
            <a:r>
              <a:rPr lang="es-ES" dirty="0"/>
              <a:t>Este método quita el ruido en lecturas simples, quita las replicas y filtra las quimeras.</a:t>
            </a:r>
            <a:br>
              <a:rPr lang="es-ES" dirty="0"/>
            </a:br>
            <a:endParaRPr lang="es-ES" dirty="0"/>
          </a:p>
        </p:txBody>
      </p:sp>
      <p:sp>
        <p:nvSpPr>
          <p:cNvPr id="11" name="Marcador de texto 10">
            <a:extLst>
              <a:ext uri="{FF2B5EF4-FFF2-40B4-BE49-F238E27FC236}">
                <a16:creationId xmlns:a16="http://schemas.microsoft.com/office/drawing/2014/main" id="{3DF91FEA-F2D5-5049-BEA6-F2F3BE9240B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29869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4" y="1551872"/>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4" y="2198153"/>
            <a:ext cx="8902481" cy="2031325"/>
          </a:xfrm>
          <a:prstGeom prst="rect">
            <a:avLst/>
          </a:prstGeom>
        </p:spPr>
        <p:txBody>
          <a:bodyPr wrap="square">
            <a:spAutoFit/>
          </a:bodyPr>
          <a:lstStyle/>
          <a:p>
            <a:pPr lvl="0">
              <a:spcAft>
                <a:spcPts val="0"/>
              </a:spcAft>
            </a:pPr>
            <a:r>
              <a:rPr lang="es-ES" b="1" kern="100" dirty="0">
                <a:latin typeface="Arial" panose="020B0604020202020204" pitchFamily="34" charset="0"/>
                <a:ea typeface="Arial" panose="020B0604020202020204" pitchFamily="34" charset="0"/>
                <a:cs typeface="Arial" panose="020B0604020202020204" pitchFamily="34" charset="0"/>
              </a:rPr>
              <a:t>Control de calidad y construcción de la </a:t>
            </a:r>
            <a:r>
              <a:rPr lang="es-ES" b="1" i="1" kern="100" dirty="0" err="1">
                <a:latin typeface="Arial" panose="020B0604020202020204" pitchFamily="34" charset="0"/>
                <a:ea typeface="Arial" panose="020B0604020202020204" pitchFamily="34" charset="0"/>
                <a:cs typeface="Arial" panose="020B0604020202020204" pitchFamily="34" charset="0"/>
              </a:rPr>
              <a:t>feature</a:t>
            </a:r>
            <a:r>
              <a:rPr lang="es-ES" b="1" i="1" kern="100" dirty="0">
                <a:latin typeface="Arial" panose="020B0604020202020204" pitchFamily="34" charset="0"/>
                <a:ea typeface="Arial" panose="020B0604020202020204" pitchFamily="34" charset="0"/>
                <a:cs typeface="Arial" panose="020B0604020202020204" pitchFamily="34" charset="0"/>
              </a:rPr>
              <a:t> </a:t>
            </a:r>
            <a:r>
              <a:rPr lang="es-ES" b="1" i="1" kern="100" dirty="0" err="1">
                <a:latin typeface="Arial" panose="020B0604020202020204" pitchFamily="34" charset="0"/>
                <a:ea typeface="Arial" panose="020B0604020202020204" pitchFamily="34" charset="0"/>
                <a:cs typeface="Arial" panose="020B0604020202020204" pitchFamily="34" charset="0"/>
              </a:rPr>
              <a:t>table</a:t>
            </a:r>
            <a:endParaRPr lang="es-ES" kern="100" dirty="0">
              <a:latin typeface="Arial" panose="020B0604020202020204" pitchFamily="34" charset="0"/>
              <a:ea typeface="Arial" panose="020B0604020202020204" pitchFamily="34" charset="0"/>
              <a:cs typeface="Arial" panose="020B0604020202020204" pitchFamily="34" charset="0"/>
            </a:endParaRPr>
          </a:p>
          <a:p>
            <a:endParaRPr lang="es-ES" dirty="0"/>
          </a:p>
          <a:p>
            <a:r>
              <a:rPr lang="es-ES" dirty="0" err="1">
                <a:latin typeface="Courier" pitchFamily="2" charset="0"/>
              </a:rPr>
              <a:t>qiime</a:t>
            </a:r>
            <a:r>
              <a:rPr lang="es-ES" dirty="0">
                <a:latin typeface="Courier" pitchFamily="2" charset="0"/>
              </a:rPr>
              <a:t> </a:t>
            </a:r>
            <a:r>
              <a:rPr lang="es-ES" dirty="0" err="1">
                <a:latin typeface="Courier" pitchFamily="2" charset="0"/>
              </a:rPr>
              <a:t>metadata</a:t>
            </a:r>
            <a:r>
              <a:rPr lang="es-ES" dirty="0">
                <a:latin typeface="Courier" pitchFamily="2" charset="0"/>
              </a:rPr>
              <a:t> </a:t>
            </a:r>
            <a:r>
              <a:rPr lang="es-ES" dirty="0" err="1">
                <a:latin typeface="Courier" pitchFamily="2" charset="0"/>
              </a:rPr>
              <a:t>tabulate</a:t>
            </a:r>
            <a:r>
              <a:rPr lang="es-ES" dirty="0">
                <a:latin typeface="Courier" pitchFamily="2" charset="0"/>
              </a:rPr>
              <a:t> \</a:t>
            </a:r>
          </a:p>
          <a:p>
            <a:r>
              <a:rPr lang="es-ES" dirty="0">
                <a:latin typeface="Courier" pitchFamily="2" charset="0"/>
              </a:rPr>
              <a:t>  --m-input-file ./dada2_stats.qza  \</a:t>
            </a:r>
          </a:p>
          <a:p>
            <a:r>
              <a:rPr lang="es-ES" dirty="0">
                <a:latin typeface="Courier" pitchFamily="2" charset="0"/>
              </a:rPr>
              <a:t>  </a:t>
            </a:r>
            <a:r>
              <a:rPr lang="en-US" dirty="0">
                <a:latin typeface="Courier" pitchFamily="2" charset="0"/>
              </a:rPr>
              <a:t>--o-visualization ./dada2_stats.qzv</a:t>
            </a:r>
            <a:endParaRPr lang="es-ES" dirty="0">
              <a:latin typeface="Courier" pitchFamily="2" charset="0"/>
            </a:endParaRPr>
          </a:p>
          <a:p>
            <a:r>
              <a:rPr lang="en-US" dirty="0" err="1">
                <a:latin typeface="Courier" pitchFamily="2" charset="0"/>
              </a:rPr>
              <a:t>qiime</a:t>
            </a:r>
            <a:r>
              <a:rPr lang="en-US" dirty="0">
                <a:latin typeface="Courier" pitchFamily="2" charset="0"/>
              </a:rPr>
              <a:t> tools view dada2_stats.qzv</a:t>
            </a:r>
          </a:p>
          <a:p>
            <a:pPr marL="457200" indent="-461010">
              <a:spcAft>
                <a:spcPts val="0"/>
              </a:spcAft>
            </a:pPr>
            <a:endParaRPr lang="es-ES" kern="100" dirty="0">
              <a:latin typeface="Arial" panose="020B0604020202020204" pitchFamily="34" charset="0"/>
              <a:ea typeface="Arial" panose="020B0604020202020204" pitchFamily="34" charset="0"/>
            </a:endParaRPr>
          </a:p>
        </p:txBody>
      </p:sp>
      <p:sp>
        <p:nvSpPr>
          <p:cNvPr id="8" name="Marcador de texto 7">
            <a:extLst>
              <a:ext uri="{FF2B5EF4-FFF2-40B4-BE49-F238E27FC236}">
                <a16:creationId xmlns:a16="http://schemas.microsoft.com/office/drawing/2014/main" id="{73D5A1C9-8A96-5B46-8776-8C1DBA81F6B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2001953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4" y="1551872"/>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pic>
        <p:nvPicPr>
          <p:cNvPr id="8" name="Imagen 7" descr="Tabla&#10;&#10;Descripción generada automáticamente">
            <a:extLst>
              <a:ext uri="{FF2B5EF4-FFF2-40B4-BE49-F238E27FC236}">
                <a16:creationId xmlns:a16="http://schemas.microsoft.com/office/drawing/2014/main" id="{A9B1E2E8-AE74-774C-A049-F6B0E63EA496}"/>
              </a:ext>
            </a:extLst>
          </p:cNvPr>
          <p:cNvPicPr>
            <a:picLocks noChangeAspect="1"/>
          </p:cNvPicPr>
          <p:nvPr/>
        </p:nvPicPr>
        <p:blipFill>
          <a:blip r:embed="rId2"/>
          <a:stretch>
            <a:fillRect/>
          </a:stretch>
        </p:blipFill>
        <p:spPr>
          <a:xfrm>
            <a:off x="1574266" y="2035730"/>
            <a:ext cx="7747369" cy="4640622"/>
          </a:xfrm>
          <a:prstGeom prst="rect">
            <a:avLst/>
          </a:prstGeom>
        </p:spPr>
      </p:pic>
      <p:sp>
        <p:nvSpPr>
          <p:cNvPr id="7" name="Marcador de texto 6">
            <a:extLst>
              <a:ext uri="{FF2B5EF4-FFF2-40B4-BE49-F238E27FC236}">
                <a16:creationId xmlns:a16="http://schemas.microsoft.com/office/drawing/2014/main" id="{E49E200A-FD83-8445-BE85-476710AF269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302555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4" y="1551872"/>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4" y="2198153"/>
            <a:ext cx="8902481" cy="2862322"/>
          </a:xfrm>
          <a:prstGeom prst="rect">
            <a:avLst/>
          </a:prstGeom>
        </p:spPr>
        <p:txBody>
          <a:bodyPr wrap="square">
            <a:spAutoFit/>
          </a:bodyPr>
          <a:lstStyle/>
          <a:p>
            <a:pPr lvl="0">
              <a:spcAft>
                <a:spcPts val="0"/>
              </a:spcAft>
            </a:pPr>
            <a:r>
              <a:rPr lang="es-ES" b="1" kern="100" dirty="0">
                <a:latin typeface="Arial" panose="020B0604020202020204" pitchFamily="34" charset="0"/>
                <a:ea typeface="Arial" panose="020B0604020202020204" pitchFamily="34" charset="0"/>
                <a:cs typeface="Arial" panose="020B0604020202020204" pitchFamily="34" charset="0"/>
              </a:rPr>
              <a:t>Control de calidad y construcción de la </a:t>
            </a:r>
            <a:r>
              <a:rPr lang="es-ES" b="1" i="1" kern="100" dirty="0" err="1">
                <a:latin typeface="Arial" panose="020B0604020202020204" pitchFamily="34" charset="0"/>
                <a:ea typeface="Arial" panose="020B0604020202020204" pitchFamily="34" charset="0"/>
                <a:cs typeface="Arial" panose="020B0604020202020204" pitchFamily="34" charset="0"/>
              </a:rPr>
              <a:t>feature</a:t>
            </a:r>
            <a:r>
              <a:rPr lang="es-ES" b="1" i="1" kern="100" dirty="0">
                <a:latin typeface="Arial" panose="020B0604020202020204" pitchFamily="34" charset="0"/>
                <a:ea typeface="Arial" panose="020B0604020202020204" pitchFamily="34" charset="0"/>
                <a:cs typeface="Arial" panose="020B0604020202020204" pitchFamily="34" charset="0"/>
              </a:rPr>
              <a:t> </a:t>
            </a:r>
            <a:r>
              <a:rPr lang="es-ES" b="1" i="1" kern="100" dirty="0" err="1">
                <a:latin typeface="Arial" panose="020B0604020202020204" pitchFamily="34" charset="0"/>
                <a:ea typeface="Arial" panose="020B0604020202020204" pitchFamily="34" charset="0"/>
                <a:cs typeface="Arial" panose="020B0604020202020204" pitchFamily="34" charset="0"/>
              </a:rPr>
              <a:t>table</a:t>
            </a:r>
            <a:endParaRPr lang="es-ES" kern="100" dirty="0">
              <a:latin typeface="Arial" panose="020B0604020202020204" pitchFamily="34" charset="0"/>
              <a:ea typeface="Arial" panose="020B0604020202020204" pitchFamily="34" charset="0"/>
              <a:cs typeface="Arial" panose="020B0604020202020204" pitchFamily="34" charset="0"/>
            </a:endParaRPr>
          </a:p>
          <a:p>
            <a:r>
              <a:rPr lang="en-US" dirty="0" err="1">
                <a:latin typeface="Courier" pitchFamily="2" charset="0"/>
              </a:rPr>
              <a:t>qiime</a:t>
            </a:r>
            <a:r>
              <a:rPr lang="en-US" dirty="0">
                <a:latin typeface="Courier" pitchFamily="2" charset="0"/>
              </a:rPr>
              <a:t> feature-table summarize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-table ./dada2_table.qza \</a:t>
            </a:r>
            <a:endParaRPr lang="es-ES" dirty="0">
              <a:latin typeface="Courier" pitchFamily="2" charset="0"/>
            </a:endParaRPr>
          </a:p>
          <a:p>
            <a:r>
              <a:rPr lang="en-US" dirty="0">
                <a:latin typeface="Courier" pitchFamily="2" charset="0"/>
              </a:rPr>
              <a:t>  </a:t>
            </a:r>
            <a:r>
              <a:rPr lang="es-ES" dirty="0">
                <a:latin typeface="Courier" pitchFamily="2" charset="0"/>
              </a:rPr>
              <a:t>--m-</a:t>
            </a:r>
            <a:r>
              <a:rPr lang="es-ES" dirty="0" err="1">
                <a:latin typeface="Courier" pitchFamily="2" charset="0"/>
              </a:rPr>
              <a:t>sample</a:t>
            </a:r>
            <a:r>
              <a:rPr lang="es-ES" dirty="0">
                <a:latin typeface="Courier" pitchFamily="2" charset="0"/>
              </a:rPr>
              <a:t>-</a:t>
            </a:r>
            <a:r>
              <a:rPr lang="es-ES" dirty="0" err="1">
                <a:latin typeface="Courier" pitchFamily="2" charset="0"/>
              </a:rPr>
              <a:t>metadata</a:t>
            </a:r>
            <a:r>
              <a:rPr lang="es-ES" dirty="0">
                <a:latin typeface="Courier" pitchFamily="2" charset="0"/>
              </a:rPr>
              <a:t>-file ./</a:t>
            </a:r>
            <a:r>
              <a:rPr lang="es-ES" dirty="0" err="1">
                <a:latin typeface="Courier" pitchFamily="2" charset="0"/>
              </a:rPr>
              <a:t>metadata.tsv</a:t>
            </a:r>
            <a:r>
              <a:rPr lang="es-ES" dirty="0">
                <a:latin typeface="Courier" pitchFamily="2" charset="0"/>
              </a:rPr>
              <a:t> \</a:t>
            </a:r>
          </a:p>
          <a:p>
            <a:r>
              <a:rPr lang="es-ES" dirty="0">
                <a:latin typeface="Courier" pitchFamily="2" charset="0"/>
              </a:rPr>
              <a:t>  --o-</a:t>
            </a:r>
            <a:r>
              <a:rPr lang="es-ES" dirty="0" err="1">
                <a:latin typeface="Courier" pitchFamily="2" charset="0"/>
              </a:rPr>
              <a:t>visualization</a:t>
            </a:r>
            <a:r>
              <a:rPr lang="es-ES" dirty="0">
                <a:latin typeface="Courier" pitchFamily="2" charset="0"/>
              </a:rPr>
              <a:t> ./dada2_table.qzv</a:t>
            </a:r>
          </a:p>
          <a:p>
            <a:r>
              <a:rPr lang="es-ES" dirty="0">
                <a:latin typeface="Courier" pitchFamily="2" charset="0"/>
              </a:rPr>
              <a:t> </a:t>
            </a:r>
          </a:p>
          <a:p>
            <a:endParaRPr lang="es-ES" dirty="0">
              <a:latin typeface="Courier" pitchFamily="2" charset="0"/>
            </a:endParaRPr>
          </a:p>
          <a:p>
            <a:endParaRPr lang="es-ES" dirty="0">
              <a:latin typeface="Courier" pitchFamily="2" charset="0"/>
            </a:endParaRPr>
          </a:p>
          <a:p>
            <a:r>
              <a:rPr lang="en-US" dirty="0" err="1">
                <a:latin typeface="Courier" pitchFamily="2" charset="0"/>
              </a:rPr>
              <a:t>qiime</a:t>
            </a:r>
            <a:r>
              <a:rPr lang="en-US" dirty="0">
                <a:latin typeface="Courier" pitchFamily="2" charset="0"/>
              </a:rPr>
              <a:t> tools view dada2_table.qzv</a:t>
            </a:r>
            <a:endParaRPr lang="es-ES" dirty="0">
              <a:latin typeface="Courier" pitchFamily="2" charset="0"/>
            </a:endParaRPr>
          </a:p>
          <a:p>
            <a:pPr marL="457200" indent="-461010">
              <a:spcAft>
                <a:spcPts val="0"/>
              </a:spcAft>
            </a:pPr>
            <a:endParaRPr lang="es-ES" kern="100" dirty="0">
              <a:latin typeface="Arial" panose="020B0604020202020204" pitchFamily="34" charset="0"/>
              <a:ea typeface="Arial" panose="020B0604020202020204" pitchFamily="34" charset="0"/>
            </a:endParaRPr>
          </a:p>
        </p:txBody>
      </p:sp>
      <p:pic>
        <p:nvPicPr>
          <p:cNvPr id="10" name="Imagen 9">
            <a:extLst>
              <a:ext uri="{FF2B5EF4-FFF2-40B4-BE49-F238E27FC236}">
                <a16:creationId xmlns:a16="http://schemas.microsoft.com/office/drawing/2014/main" id="{9867350F-CFCF-064D-A6D3-85A412E575DB}"/>
              </a:ext>
            </a:extLst>
          </p:cNvPr>
          <p:cNvPicPr>
            <a:picLocks noChangeAspect="1"/>
          </p:cNvPicPr>
          <p:nvPr/>
        </p:nvPicPr>
        <p:blipFill>
          <a:blip r:embed="rId3"/>
          <a:stretch>
            <a:fillRect/>
          </a:stretch>
        </p:blipFill>
        <p:spPr>
          <a:xfrm>
            <a:off x="1239043" y="3993978"/>
            <a:ext cx="3835400" cy="304800"/>
          </a:xfrm>
          <a:prstGeom prst="rect">
            <a:avLst/>
          </a:prstGeom>
        </p:spPr>
      </p:pic>
      <p:sp>
        <p:nvSpPr>
          <p:cNvPr id="8" name="Marcador de texto 7">
            <a:extLst>
              <a:ext uri="{FF2B5EF4-FFF2-40B4-BE49-F238E27FC236}">
                <a16:creationId xmlns:a16="http://schemas.microsoft.com/office/drawing/2014/main" id="{F3D459CC-CCE9-EE44-B6F4-EE4B8FE4EDB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529237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3C552A25-CDC3-AB44-9550-30A1844501D4}"/>
              </a:ext>
            </a:extLst>
          </p:cNvPr>
          <p:cNvSpPr>
            <a:spLocks noGrp="1"/>
          </p:cNvSpPr>
          <p:nvPr>
            <p:ph type="body" sz="quarter" idx="10"/>
          </p:nvPr>
        </p:nvSpPr>
        <p:spPr>
          <a:xfrm>
            <a:off x="257464" y="327710"/>
            <a:ext cx="7800687" cy="730787"/>
          </a:xfrm>
        </p:spPr>
        <p:txBody>
          <a:bodyPr/>
          <a:lstStyle/>
          <a:p>
            <a:r>
              <a:rPr lang="es-ES_tradnl" sz="2000" b="1" dirty="0"/>
              <a:t>Planificación de las sesiones</a:t>
            </a:r>
          </a:p>
          <a:p>
            <a:endParaRPr lang="es-ES" sz="2000" dirty="0"/>
          </a:p>
        </p:txBody>
      </p:sp>
      <p:graphicFrame>
        <p:nvGraphicFramePr>
          <p:cNvPr id="4" name="Tabla 3">
            <a:extLst>
              <a:ext uri="{FF2B5EF4-FFF2-40B4-BE49-F238E27FC236}">
                <a16:creationId xmlns:a16="http://schemas.microsoft.com/office/drawing/2014/main" id="{1FCBDE14-640F-6849-B588-F8CC5F2283CE}"/>
              </a:ext>
            </a:extLst>
          </p:cNvPr>
          <p:cNvGraphicFramePr>
            <a:graphicFrameLocks noGrp="1"/>
          </p:cNvGraphicFramePr>
          <p:nvPr>
            <p:extLst>
              <p:ext uri="{D42A27DB-BD31-4B8C-83A1-F6EECF244321}">
                <p14:modId xmlns:p14="http://schemas.microsoft.com/office/powerpoint/2010/main" val="1208217990"/>
              </p:ext>
            </p:extLst>
          </p:nvPr>
        </p:nvGraphicFramePr>
        <p:xfrm>
          <a:off x="1326141" y="637308"/>
          <a:ext cx="8522938" cy="6039043"/>
        </p:xfrm>
        <a:graphic>
          <a:graphicData uri="http://schemas.openxmlformats.org/drawingml/2006/table">
            <a:tbl>
              <a:tblPr>
                <a:effectLst/>
                <a:tableStyleId>{073A0DAA-6AF3-43AB-8588-CEC1D06C72B9}</a:tableStyleId>
              </a:tblPr>
              <a:tblGrid>
                <a:gridCol w="2250284">
                  <a:extLst>
                    <a:ext uri="{9D8B030D-6E8A-4147-A177-3AD203B41FA5}">
                      <a16:colId xmlns:a16="http://schemas.microsoft.com/office/drawing/2014/main" val="3185949673"/>
                    </a:ext>
                  </a:extLst>
                </a:gridCol>
                <a:gridCol w="1440711">
                  <a:extLst>
                    <a:ext uri="{9D8B030D-6E8A-4147-A177-3AD203B41FA5}">
                      <a16:colId xmlns:a16="http://schemas.microsoft.com/office/drawing/2014/main" val="870755196"/>
                    </a:ext>
                  </a:extLst>
                </a:gridCol>
                <a:gridCol w="4831943">
                  <a:extLst>
                    <a:ext uri="{9D8B030D-6E8A-4147-A177-3AD203B41FA5}">
                      <a16:colId xmlns:a16="http://schemas.microsoft.com/office/drawing/2014/main" val="3537705430"/>
                    </a:ext>
                  </a:extLst>
                </a:gridCol>
              </a:tblGrid>
              <a:tr h="583053">
                <a:tc>
                  <a:txBody>
                    <a:bodyPr/>
                    <a:lstStyle/>
                    <a:p>
                      <a:pPr algn="ctr">
                        <a:lnSpc>
                          <a:spcPct val="120000"/>
                        </a:lnSpc>
                        <a:spcAft>
                          <a:spcPts val="0"/>
                        </a:spcAft>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1">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Fecha</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1" strike="noStrike" spc="-1" dirty="0">
                          <a:solidFill>
                            <a:srgbClr val="000000"/>
                          </a:solidFill>
                          <a:latin typeface="Arial"/>
                          <a:ea typeface="Times New Roman"/>
                        </a:rPr>
                        <a:t>Contenido/Tema</a:t>
                      </a:r>
                      <a:endParaRPr lang="es-ES" sz="1050" b="0" strike="noStrike" spc="-1" dirty="0">
                        <a:latin typeface="Times New Roman"/>
                      </a:endParaRPr>
                    </a:p>
                  </a:txBody>
                  <a:tcPr marL="68400" marR="68400"/>
                </a:tc>
                <a:extLst>
                  <a:ext uri="{0D108BD9-81ED-4DB2-BD59-A6C34878D82A}">
                    <a16:rowId xmlns:a16="http://schemas.microsoft.com/office/drawing/2014/main" val="2877979889"/>
                  </a:ext>
                </a:extLst>
              </a:tr>
              <a:tr h="387563">
                <a:tc>
                  <a:txBody>
                    <a:bodyPr/>
                    <a:lstStyle/>
                    <a:p>
                      <a:pPr algn="ctr">
                        <a:lnSpc>
                          <a:spcPct val="120000"/>
                        </a:lnSpc>
                        <a:spcAft>
                          <a:spcPts val="0"/>
                        </a:spcAft>
                      </a:pPr>
                      <a:r>
                        <a:rPr lang="es-ES"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1</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16/09/2024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Tutoría colectiva / Introducción Asignatura</a:t>
                      </a:r>
                      <a:r>
                        <a:rPr lang="es-ES" sz="800" b="0" strike="noStrike" spc="-1" dirty="0">
                          <a:solidFill>
                            <a:srgbClr val="000000"/>
                          </a:solidFill>
                          <a:latin typeface="Arial"/>
                          <a:ea typeface="Times New Roman"/>
                        </a:rPr>
                        <a:t>.</a:t>
                      </a:r>
                      <a:r>
                        <a:rPr lang="es-ES" sz="1050" b="0" strike="noStrike" spc="-1" dirty="0">
                          <a:solidFill>
                            <a:srgbClr val="000000"/>
                          </a:solidFill>
                          <a:latin typeface="Arial"/>
                          <a:ea typeface="Times New Roman"/>
                        </a:rPr>
                        <a:t> </a:t>
                      </a:r>
                      <a:endParaRPr lang="es-ES" sz="1050" b="0" strike="noStrike" spc="-1" dirty="0">
                        <a:latin typeface="Times New Roman"/>
                      </a:endParaRPr>
                    </a:p>
                  </a:txBody>
                  <a:tcPr marL="68400" marR="68400"/>
                </a:tc>
                <a:extLst>
                  <a:ext uri="{0D108BD9-81ED-4DB2-BD59-A6C34878D82A}">
                    <a16:rowId xmlns:a16="http://schemas.microsoft.com/office/drawing/2014/main" val="184670330"/>
                  </a:ext>
                </a:extLst>
              </a:tr>
              <a:tr h="387563">
                <a:tc>
                  <a:txBody>
                    <a:bodyPr/>
                    <a:lstStyle/>
                    <a:p>
                      <a:pPr algn="ctr">
                        <a:lnSpc>
                          <a:spcPct val="120000"/>
                        </a:lnSpc>
                        <a:spcAft>
                          <a:spcPts val="0"/>
                        </a:spcAft>
                      </a:pPr>
                      <a:r>
                        <a:rPr lang="es-ES" sz="105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2</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18/09/2024</a:t>
                      </a:r>
                      <a:endParaRPr lang="es-ES" sz="105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chemeClr val="tx1"/>
                          </a:solidFill>
                          <a:latin typeface="Arial"/>
                          <a:ea typeface="Times New Roman"/>
                        </a:rPr>
                        <a:t>Diseños experimentales- Metagenómica</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966458192"/>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3</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Metagenómica</a:t>
                      </a:r>
                      <a:endParaRPr lang="es-ES" sz="1050" b="0" strike="noStrike" spc="-1" dirty="0">
                        <a:latin typeface="Times New Roman"/>
                      </a:endParaRPr>
                    </a:p>
                  </a:txBody>
                  <a:tcPr marL="68400" marR="68400"/>
                </a:tc>
                <a:extLst>
                  <a:ext uri="{0D108BD9-81ED-4DB2-BD59-A6C34878D82A}">
                    <a16:rowId xmlns:a16="http://schemas.microsoft.com/office/drawing/2014/main" val="3433042498"/>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4</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25/09/2024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Metagenómica</a:t>
                      </a:r>
                      <a:endParaRPr lang="es-ES" sz="1050" b="0" strike="noStrike" spc="-1" dirty="0">
                        <a:latin typeface="Times New Roman"/>
                      </a:endParaRPr>
                    </a:p>
                  </a:txBody>
                  <a:tcPr marL="68400" marR="68400"/>
                </a:tc>
                <a:extLst>
                  <a:ext uri="{0D108BD9-81ED-4DB2-BD59-A6C34878D82A}">
                    <a16:rowId xmlns:a16="http://schemas.microsoft.com/office/drawing/2014/main" val="854527061"/>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5</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30/09/2024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err="1">
                          <a:latin typeface="Arial"/>
                          <a:ea typeface="Times New Roman"/>
                        </a:rPr>
                        <a:t>Metagenonómica</a:t>
                      </a:r>
                      <a:endParaRPr lang="es-ES" sz="1050" b="0" strike="noStrike" spc="-1" dirty="0">
                        <a:latin typeface="Times New Roman"/>
                      </a:endParaRPr>
                    </a:p>
                  </a:txBody>
                  <a:tcPr marL="68400" marR="68400"/>
                </a:tc>
                <a:extLst>
                  <a:ext uri="{0D108BD9-81ED-4DB2-BD59-A6C34878D82A}">
                    <a16:rowId xmlns:a16="http://schemas.microsoft.com/office/drawing/2014/main" val="1465065924"/>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6</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02/10/2024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tabLst>
                          <a:tab pos="0" algn="l"/>
                        </a:tabLst>
                      </a:pPr>
                      <a:r>
                        <a:rPr lang="es-ES" sz="1050" b="0" strike="noStrike" spc="-1" dirty="0">
                          <a:latin typeface="Arial"/>
                          <a:ea typeface="Times New Roman"/>
                        </a:rPr>
                        <a:t>Metagenómica- Metataxonómica</a:t>
                      </a:r>
                      <a:endParaRPr lang="es-ES" sz="1050" b="0" strike="noStrike" spc="-1" dirty="0">
                        <a:latin typeface="Times New Roman"/>
                      </a:endParaRPr>
                    </a:p>
                  </a:txBody>
                  <a:tcPr marL="68400" marR="68400"/>
                </a:tc>
                <a:extLst>
                  <a:ext uri="{0D108BD9-81ED-4DB2-BD59-A6C34878D82A}">
                    <a16:rowId xmlns:a16="http://schemas.microsoft.com/office/drawing/2014/main" val="2272005042"/>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7</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07/10/2024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r>
                        <a:rPr lang="es-ES" sz="1100" b="0" strike="noStrike" spc="-35" dirty="0">
                          <a:solidFill>
                            <a:schemeClr val="tx1"/>
                          </a:solidFill>
                          <a:latin typeface="Calibri"/>
                          <a:ea typeface="Times New Roman"/>
                        </a:rPr>
                        <a:t>Da</a:t>
                      </a:r>
                      <a:r>
                        <a:rPr lang="es-ES" sz="1100" b="0" strike="noStrike" spc="-32" dirty="0">
                          <a:solidFill>
                            <a:schemeClr val="tx1"/>
                          </a:solidFill>
                          <a:latin typeface="Calibri"/>
                          <a:ea typeface="Times New Roman"/>
                        </a:rPr>
                        <a:t>d</a:t>
                      </a:r>
                      <a:r>
                        <a:rPr lang="es-ES" sz="1100" b="0" strike="noStrike" spc="-1" dirty="0">
                          <a:solidFill>
                            <a:schemeClr val="tx1"/>
                          </a:solidFill>
                          <a:latin typeface="Calibri"/>
                          <a:ea typeface="Times New Roman"/>
                        </a:rPr>
                        <a:t>a</a:t>
                      </a:r>
                      <a:r>
                        <a:rPr lang="es-ES" sz="1100" b="0" strike="noStrike" spc="-46" dirty="0">
                          <a:solidFill>
                            <a:schemeClr val="tx1"/>
                          </a:solidFill>
                          <a:latin typeface="Calibri"/>
                          <a:ea typeface="Times New Roman"/>
                        </a:rPr>
                        <a:t> </a:t>
                      </a:r>
                      <a:r>
                        <a:rPr lang="es-ES" sz="1100" b="0" strike="noStrike" spc="-1" dirty="0">
                          <a:solidFill>
                            <a:schemeClr val="tx1"/>
                          </a:solidFill>
                          <a:latin typeface="Calibri"/>
                          <a:ea typeface="Times New Roman"/>
                        </a:rPr>
                        <a:t>2</a:t>
                      </a:r>
                      <a:r>
                        <a:rPr lang="es-ES" sz="1100" b="0" strike="noStrike" spc="-35" dirty="0">
                          <a:solidFill>
                            <a:schemeClr val="tx1"/>
                          </a:solidFill>
                          <a:latin typeface="Calibri"/>
                          <a:ea typeface="Times New Roman"/>
                        </a:rPr>
                        <a:t> </a:t>
                      </a:r>
                      <a:r>
                        <a:rPr lang="es-ES" sz="1100" b="0" strike="noStrike" spc="-1" dirty="0">
                          <a:solidFill>
                            <a:schemeClr val="tx1"/>
                          </a:solidFill>
                          <a:latin typeface="Calibri"/>
                          <a:ea typeface="Times New Roman"/>
                        </a:rPr>
                        <a:t>&amp;</a:t>
                      </a:r>
                      <a:r>
                        <a:rPr lang="es-ES" sz="1100" b="0" strike="noStrike" spc="-52" dirty="0">
                          <a:solidFill>
                            <a:schemeClr val="tx1"/>
                          </a:solidFill>
                          <a:latin typeface="Calibri"/>
                          <a:ea typeface="Times New Roman"/>
                        </a:rPr>
                        <a:t> </a:t>
                      </a:r>
                      <a:r>
                        <a:rPr lang="es-ES" sz="1100" b="0" strike="noStrike" spc="-32" dirty="0" err="1">
                          <a:solidFill>
                            <a:schemeClr val="tx1"/>
                          </a:solidFill>
                          <a:latin typeface="Calibri"/>
                          <a:ea typeface="Times New Roman"/>
                        </a:rPr>
                        <a:t>en</a:t>
                      </a:r>
                      <a:r>
                        <a:rPr lang="es-ES" sz="1100" b="0" strike="noStrike" spc="-26" dirty="0" err="1">
                          <a:solidFill>
                            <a:schemeClr val="tx1"/>
                          </a:solidFill>
                          <a:latin typeface="Calibri"/>
                          <a:ea typeface="Times New Roman"/>
                        </a:rPr>
                        <a:t>v</a:t>
                      </a:r>
                      <a:r>
                        <a:rPr lang="es-ES" sz="1100" b="0" strike="noStrike" spc="-12" dirty="0" err="1">
                          <a:solidFill>
                            <a:schemeClr val="tx1"/>
                          </a:solidFill>
                          <a:latin typeface="Calibri"/>
                          <a:ea typeface="Times New Roman"/>
                        </a:rPr>
                        <a:t>i</a:t>
                      </a:r>
                      <a:r>
                        <a:rPr lang="es-ES" sz="1100" b="0" strike="noStrike" spc="-21" dirty="0" err="1">
                          <a:solidFill>
                            <a:schemeClr val="tx1"/>
                          </a:solidFill>
                          <a:latin typeface="Calibri"/>
                          <a:ea typeface="Times New Roman"/>
                        </a:rPr>
                        <a:t>r</a:t>
                      </a:r>
                      <a:r>
                        <a:rPr lang="es-ES" sz="1100" b="0" strike="noStrike" spc="-32" dirty="0" err="1">
                          <a:solidFill>
                            <a:schemeClr val="tx1"/>
                          </a:solidFill>
                          <a:latin typeface="Calibri"/>
                          <a:ea typeface="Times New Roman"/>
                        </a:rPr>
                        <a:t>on</a:t>
                      </a:r>
                      <a:r>
                        <a:rPr lang="es-ES" sz="1100" b="0" strike="noStrike" spc="-46" dirty="0" err="1">
                          <a:solidFill>
                            <a:schemeClr val="tx1"/>
                          </a:solidFill>
                          <a:latin typeface="Calibri"/>
                          <a:ea typeface="Times New Roman"/>
                        </a:rPr>
                        <a:t>m</a:t>
                      </a:r>
                      <a:r>
                        <a:rPr lang="es-ES" sz="1100" b="0" strike="noStrike" spc="-32" dirty="0" err="1">
                          <a:solidFill>
                            <a:schemeClr val="tx1"/>
                          </a:solidFill>
                          <a:latin typeface="Calibri"/>
                          <a:ea typeface="Times New Roman"/>
                        </a:rPr>
                        <a:t>en</a:t>
                      </a:r>
                      <a:r>
                        <a:rPr lang="es-ES" sz="1100" b="0" strike="noStrike" spc="-21" dirty="0" err="1">
                          <a:solidFill>
                            <a:schemeClr val="tx1"/>
                          </a:solidFill>
                          <a:latin typeface="Calibri"/>
                          <a:ea typeface="Times New Roman"/>
                        </a:rPr>
                        <a:t>t</a:t>
                      </a:r>
                      <a:r>
                        <a:rPr lang="es-ES" sz="1100" b="0" strike="noStrike" spc="-1" dirty="0" err="1">
                          <a:solidFill>
                            <a:schemeClr val="tx1"/>
                          </a:solidFill>
                          <a:latin typeface="Calibri"/>
                          <a:ea typeface="Times New Roman"/>
                        </a:rPr>
                        <a:t>s</a:t>
                      </a:r>
                      <a:endParaRPr lang="es-ES" sz="1100" b="0" strike="noStrike" spc="-1" dirty="0">
                        <a:solidFill>
                          <a:schemeClr val="tx1"/>
                        </a:solidFill>
                        <a:latin typeface="Arial"/>
                      </a:endParaRPr>
                    </a:p>
                  </a:txBody>
                  <a:tcPr marL="68400" marR="68400"/>
                </a:tc>
                <a:extLst>
                  <a:ext uri="{0D108BD9-81ED-4DB2-BD59-A6C34878D82A}">
                    <a16:rowId xmlns:a16="http://schemas.microsoft.com/office/drawing/2014/main" val="1904226495"/>
                  </a:ext>
                </a:extLst>
              </a:tr>
              <a:tr h="805234">
                <a:tc>
                  <a:txBody>
                    <a:bodyPr/>
                    <a:lstStyle/>
                    <a:p>
                      <a:pPr algn="ctr">
                        <a:lnSpc>
                          <a:spcPct val="120000"/>
                        </a:lnSpc>
                        <a:spcAft>
                          <a:spcPts val="0"/>
                        </a:spcAft>
                      </a:pPr>
                      <a:r>
                        <a:rPr lang="es-ES" sz="1050" b="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SESIÓN 8</a:t>
                      </a:r>
                      <a:endParaRPr lang="es-ES" sz="1050" b="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14/10/2024</a:t>
                      </a:r>
                      <a:endParaRPr lang="es-ES" sz="1050" b="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chemeClr val="tx1"/>
                          </a:solidFill>
                          <a:latin typeface="Arial"/>
                          <a:ea typeface="Times New Roman"/>
                        </a:rPr>
                        <a:t>Dada 2 &amp; QIIME 2 – Práctica I</a:t>
                      </a:r>
                      <a:endParaRPr lang="es-ES" sz="1050" b="0" strike="noStrike" spc="-1" dirty="0">
                        <a:solidFill>
                          <a:schemeClr val="tx1"/>
                        </a:solidFill>
                        <a:latin typeface="Times New Roman"/>
                      </a:endParaRPr>
                    </a:p>
                  </a:txBody>
                  <a:tcPr marL="68400" marR="68400"/>
                </a:tc>
                <a:extLst>
                  <a:ext uri="{0D108BD9-81ED-4DB2-BD59-A6C34878D82A}">
                    <a16:rowId xmlns:a16="http://schemas.microsoft.com/office/drawing/2014/main" val="3621947217"/>
                  </a:ext>
                </a:extLst>
              </a:tr>
              <a:tr h="387563">
                <a:tc>
                  <a:txBody>
                    <a:bodyPr/>
                    <a:lstStyle/>
                    <a:p>
                      <a:pPr algn="ctr">
                        <a:lnSpc>
                          <a:spcPct val="120000"/>
                        </a:lnSpc>
                        <a:spcAft>
                          <a:spcPts val="0"/>
                        </a:spcAft>
                      </a:pPr>
                      <a:r>
                        <a:rPr lang="es-ES" sz="1050" b="1">
                          <a:solidFill>
                            <a:srgbClr val="E64F13"/>
                          </a:solidFill>
                          <a:effectLst/>
                          <a:latin typeface="Arial" panose="020B0604020202020204" pitchFamily="34" charset="0"/>
                          <a:ea typeface="Times New Roman" panose="02020603050405020304" pitchFamily="18" charset="0"/>
                          <a:cs typeface="Times New Roman" panose="02020603050405020304" pitchFamily="18" charset="0"/>
                        </a:rPr>
                        <a:t>SESIÓN 9</a:t>
                      </a:r>
                      <a:endParaRPr lang="es-ES" sz="1050">
                        <a:solidFill>
                          <a:srgbClr val="E64F13"/>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b="1" dirty="0">
                          <a:solidFill>
                            <a:srgbClr val="E64F13"/>
                          </a:solidFill>
                          <a:effectLst/>
                          <a:latin typeface="Arial" panose="020B0604020202020204" pitchFamily="34" charset="0"/>
                          <a:ea typeface="Times New Roman" panose="02020603050405020304" pitchFamily="18" charset="0"/>
                          <a:cs typeface="Times New Roman" panose="02020603050405020304" pitchFamily="18" charset="0"/>
                        </a:rPr>
                        <a:t>16/10/2024</a:t>
                      </a:r>
                      <a:endParaRPr lang="es-ES" sz="1050" b="1" dirty="0">
                        <a:solidFill>
                          <a:srgbClr val="E64F13"/>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E64F13"/>
                          </a:solidFill>
                          <a:latin typeface="Arial"/>
                          <a:ea typeface="Times New Roman"/>
                        </a:rPr>
                        <a:t>QIIME 2 – Práctica II</a:t>
                      </a:r>
                      <a:endParaRPr lang="es-ES" sz="1050" b="0" strike="noStrike" spc="-1" dirty="0">
                        <a:solidFill>
                          <a:srgbClr val="E64F13"/>
                        </a:solidFill>
                        <a:latin typeface="Times New Roman"/>
                      </a:endParaRPr>
                    </a:p>
                  </a:txBody>
                  <a:tcPr marL="68400" marR="68400"/>
                </a:tc>
                <a:extLst>
                  <a:ext uri="{0D108BD9-81ED-4DB2-BD59-A6C34878D82A}">
                    <a16:rowId xmlns:a16="http://schemas.microsoft.com/office/drawing/2014/main" val="611405790"/>
                  </a:ext>
                </a:extLst>
              </a:tr>
              <a:tr h="387563">
                <a:tc>
                  <a:txBody>
                    <a:bodyPr/>
                    <a:lstStyle/>
                    <a:p>
                      <a:pPr algn="ctr">
                        <a:lnSpc>
                          <a:spcPct val="120000"/>
                        </a:lnSpc>
                        <a:spcAft>
                          <a:spcPts val="0"/>
                        </a:spcAft>
                      </a:pPr>
                      <a:r>
                        <a:rPr lang="es-ES" sz="1050" b="1">
                          <a:effectLst/>
                          <a:latin typeface="Arial" panose="020B0604020202020204" pitchFamily="34" charset="0"/>
                          <a:ea typeface="Times New Roman" panose="02020603050405020304" pitchFamily="18" charset="0"/>
                          <a:cs typeface="Times New Roman" panose="02020603050405020304" pitchFamily="18" charset="0"/>
                        </a:rPr>
                        <a:t>SESIÓN 10</a:t>
                      </a:r>
                      <a:endParaRPr lang="es-ES" sz="105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21/10/2024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Análisis e interpretación de resultados</a:t>
                      </a:r>
                      <a:endParaRPr lang="es-ES" sz="1050" b="0" strike="noStrike" spc="-1" dirty="0">
                        <a:latin typeface="Times New Roman"/>
                      </a:endParaRPr>
                    </a:p>
                  </a:txBody>
                  <a:tcPr marL="68400" marR="68400"/>
                </a:tc>
                <a:extLst>
                  <a:ext uri="{0D108BD9-81ED-4DB2-BD59-A6C34878D82A}">
                    <a16:rowId xmlns:a16="http://schemas.microsoft.com/office/drawing/2014/main" val="3971261339"/>
                  </a:ext>
                </a:extLst>
              </a:tr>
              <a:tr h="387563">
                <a:tc>
                  <a:txBody>
                    <a:bodyPr/>
                    <a:lstStyle/>
                    <a:p>
                      <a:pPr algn="ctr">
                        <a:lnSpc>
                          <a:spcPct val="120000"/>
                        </a:lnSpc>
                        <a:spcAft>
                          <a:spcPts val="0"/>
                        </a:spcAft>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11</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23/10/2024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pPr>
                      <a:r>
                        <a:rPr lang="es-ES" sz="1050" b="0" strike="noStrike" spc="-1" dirty="0">
                          <a:solidFill>
                            <a:srgbClr val="000000"/>
                          </a:solidFill>
                          <a:latin typeface="Arial"/>
                          <a:ea typeface="Times New Roman"/>
                        </a:rPr>
                        <a:t>Análisis e interpretación de resultados- Práctica I</a:t>
                      </a:r>
                      <a:endParaRPr lang="es-ES" sz="1050" b="0" strike="noStrike" spc="-1" dirty="0">
                        <a:latin typeface="Times New Roman"/>
                      </a:endParaRPr>
                    </a:p>
                  </a:txBody>
                  <a:tcPr marL="68400" marR="68400"/>
                </a:tc>
                <a:extLst>
                  <a:ext uri="{0D108BD9-81ED-4DB2-BD59-A6C34878D82A}">
                    <a16:rowId xmlns:a16="http://schemas.microsoft.com/office/drawing/2014/main" val="2516555305"/>
                  </a:ext>
                </a:extLst>
              </a:tr>
              <a:tr h="387563">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12</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28/10/2024</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lnSpc>
                          <a:spcPct val="120000"/>
                        </a:lnSpc>
                        <a:tabLst>
                          <a:tab pos="0" algn="l"/>
                        </a:tabLst>
                      </a:pPr>
                      <a:r>
                        <a:rPr lang="es-ES" sz="1050" b="0" strike="noStrike" spc="-1">
                          <a:solidFill>
                            <a:srgbClr val="000000"/>
                          </a:solidFill>
                          <a:latin typeface="Arial"/>
                          <a:ea typeface="Times New Roman"/>
                        </a:rPr>
                        <a:t>Análisis e interpretación de resultados- Práctica II</a:t>
                      </a:r>
                      <a:endParaRPr lang="es-ES" sz="1050" b="0" strike="noStrike" spc="-1">
                        <a:latin typeface="Times New Roman"/>
                      </a:endParaRPr>
                    </a:p>
                  </a:txBody>
                  <a:tcPr marL="68400" marR="68400"/>
                </a:tc>
                <a:extLst>
                  <a:ext uri="{0D108BD9-81ED-4DB2-BD59-A6C34878D82A}">
                    <a16:rowId xmlns:a16="http://schemas.microsoft.com/office/drawing/2014/main" val="2327636368"/>
                  </a:ext>
                </a:extLst>
              </a:tr>
              <a:tr h="387563">
                <a:tc>
                  <a:txBody>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lang="es-ES" sz="1050" b="1" dirty="0">
                          <a:effectLst/>
                          <a:latin typeface="Arial" panose="020B0604020202020204" pitchFamily="34" charset="0"/>
                          <a:ea typeface="Times New Roman" panose="02020603050405020304" pitchFamily="18" charset="0"/>
                          <a:cs typeface="Times New Roman" panose="02020603050405020304" pitchFamily="18" charset="0"/>
                        </a:rPr>
                        <a:t>SESIÓN 13</a:t>
                      </a: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p>
                      <a:pPr algn="ctr">
                        <a:lnSpc>
                          <a:spcPct val="120000"/>
                        </a:lnSpc>
                        <a:spcAft>
                          <a:spcPts val="0"/>
                        </a:spcAft>
                      </a:pPr>
                      <a:endParaRPr lang="es-ES" sz="105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350" marR="6350" marT="0" marB="0" anchor="ctr"/>
                </a:tc>
                <a:tc>
                  <a:txBody>
                    <a:bodyPr/>
                    <a:lstStyle/>
                    <a:p>
                      <a:pPr algn="ctr">
                        <a:lnSpc>
                          <a:spcPct val="120000"/>
                        </a:lnSpc>
                        <a:spcAft>
                          <a:spcPts val="0"/>
                        </a:spcAft>
                      </a:pPr>
                      <a:r>
                        <a:rPr lang="es-ES" sz="1050" dirty="0">
                          <a:effectLst/>
                          <a:latin typeface="Calibri" panose="020F0502020204030204" pitchFamily="34" charset="0"/>
                          <a:ea typeface="Times New Roman" panose="02020603050405020304" pitchFamily="18" charset="0"/>
                          <a:cs typeface="Times New Roman" panose="02020603050405020304" pitchFamily="18" charset="0"/>
                        </a:rPr>
                        <a:t>30/10/2024</a:t>
                      </a:r>
                    </a:p>
                  </a:txBody>
                  <a:tcPr marL="68580" marR="68580" marT="0" marB="0" anchor="ctr"/>
                </a:tc>
                <a:tc>
                  <a:txBody>
                    <a:bodyPr/>
                    <a:lstStyle/>
                    <a:p>
                      <a:pPr algn="ctr">
                        <a:lnSpc>
                          <a:spcPct val="120000"/>
                        </a:lnSpc>
                      </a:pPr>
                      <a:r>
                        <a:rPr lang="es-ES" sz="1050" b="0" strike="noStrike" spc="-1" dirty="0">
                          <a:solidFill>
                            <a:srgbClr val="000000"/>
                          </a:solidFill>
                          <a:latin typeface="Calibri"/>
                          <a:ea typeface="Times New Roman"/>
                        </a:rPr>
                        <a:t>Tutoría colectiva</a:t>
                      </a:r>
                      <a:endParaRPr lang="es-ES" sz="1050" b="0" strike="noStrike" spc="-1" dirty="0">
                        <a:latin typeface="Times New Roman"/>
                      </a:endParaRPr>
                    </a:p>
                  </a:txBody>
                  <a:tcPr marL="68400" marR="68400"/>
                </a:tc>
                <a:extLst>
                  <a:ext uri="{0D108BD9-81ED-4DB2-BD59-A6C34878D82A}">
                    <a16:rowId xmlns:a16="http://schemas.microsoft.com/office/drawing/2014/main" val="486723286"/>
                  </a:ext>
                </a:extLst>
              </a:tr>
            </a:tbl>
          </a:graphicData>
        </a:graphic>
      </p:graphicFrame>
      <p:sp>
        <p:nvSpPr>
          <p:cNvPr id="6" name="Marcador de texto 5">
            <a:extLst>
              <a:ext uri="{FF2B5EF4-FFF2-40B4-BE49-F238E27FC236}">
                <a16:creationId xmlns:a16="http://schemas.microsoft.com/office/drawing/2014/main" id="{403EF7D3-2AC0-C040-9834-4C38EA06FBC2}"/>
              </a:ext>
            </a:extLst>
          </p:cNvPr>
          <p:cNvSpPr>
            <a:spLocks noGrp="1"/>
          </p:cNvSpPr>
          <p:nvPr>
            <p:ph type="body" sz="quarter" idx="12"/>
          </p:nvPr>
        </p:nvSpPr>
        <p:spPr/>
        <p:txBody>
          <a:bodyPr/>
          <a:lstStyle/>
          <a:p>
            <a:r>
              <a:rPr lang="es-ES" dirty="0"/>
              <a:t>SESIÓN 9</a:t>
            </a:r>
          </a:p>
        </p:txBody>
      </p:sp>
    </p:spTree>
    <p:extLst>
      <p:ext uri="{BB962C8B-B14F-4D97-AF65-F5344CB8AC3E}">
        <p14:creationId xmlns:p14="http://schemas.microsoft.com/office/powerpoint/2010/main" val="663332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4" y="1551872"/>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pic>
        <p:nvPicPr>
          <p:cNvPr id="8" name="Imagen 7" descr="Interfaz de usuario gráfica, Aplicación&#10;&#10;Descripción generada automáticamente">
            <a:extLst>
              <a:ext uri="{FF2B5EF4-FFF2-40B4-BE49-F238E27FC236}">
                <a16:creationId xmlns:a16="http://schemas.microsoft.com/office/drawing/2014/main" id="{44DCE6B2-F18A-4941-B885-2B45A3362A47}"/>
              </a:ext>
            </a:extLst>
          </p:cNvPr>
          <p:cNvPicPr>
            <a:picLocks noChangeAspect="1"/>
          </p:cNvPicPr>
          <p:nvPr/>
        </p:nvPicPr>
        <p:blipFill>
          <a:blip r:embed="rId3"/>
          <a:stretch>
            <a:fillRect/>
          </a:stretch>
        </p:blipFill>
        <p:spPr>
          <a:xfrm>
            <a:off x="839198" y="2017701"/>
            <a:ext cx="4685456" cy="4562155"/>
          </a:xfrm>
          <a:prstGeom prst="rect">
            <a:avLst/>
          </a:prstGeom>
        </p:spPr>
      </p:pic>
      <p:pic>
        <p:nvPicPr>
          <p:cNvPr id="12" name="Imagen 11" descr="Gráfico, Histograma&#10;&#10;Descripción generada automáticamente">
            <a:extLst>
              <a:ext uri="{FF2B5EF4-FFF2-40B4-BE49-F238E27FC236}">
                <a16:creationId xmlns:a16="http://schemas.microsoft.com/office/drawing/2014/main" id="{90BDC327-7D70-0740-8FB4-EDF54BBF0488}"/>
              </a:ext>
            </a:extLst>
          </p:cNvPr>
          <p:cNvPicPr>
            <a:picLocks noChangeAspect="1"/>
          </p:cNvPicPr>
          <p:nvPr/>
        </p:nvPicPr>
        <p:blipFill>
          <a:blip r:embed="rId4"/>
          <a:stretch>
            <a:fillRect/>
          </a:stretch>
        </p:blipFill>
        <p:spPr>
          <a:xfrm>
            <a:off x="5617569" y="2417821"/>
            <a:ext cx="4881162" cy="3981532"/>
          </a:xfrm>
          <a:prstGeom prst="rect">
            <a:avLst/>
          </a:prstGeom>
        </p:spPr>
      </p:pic>
      <p:sp>
        <p:nvSpPr>
          <p:cNvPr id="7" name="Marcador de texto 6">
            <a:extLst>
              <a:ext uri="{FF2B5EF4-FFF2-40B4-BE49-F238E27FC236}">
                <a16:creationId xmlns:a16="http://schemas.microsoft.com/office/drawing/2014/main" id="{9CCF224F-6979-944A-A200-86CF457FBA2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9436734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4" y="1551872"/>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pic>
        <p:nvPicPr>
          <p:cNvPr id="7" name="Imagen 6" descr="Tabla&#10;&#10;Descripción generada automáticamente con confianza media">
            <a:extLst>
              <a:ext uri="{FF2B5EF4-FFF2-40B4-BE49-F238E27FC236}">
                <a16:creationId xmlns:a16="http://schemas.microsoft.com/office/drawing/2014/main" id="{7A2A062F-D3DC-1247-A3B0-917FEA0DD44D}"/>
              </a:ext>
            </a:extLst>
          </p:cNvPr>
          <p:cNvPicPr>
            <a:picLocks noChangeAspect="1"/>
          </p:cNvPicPr>
          <p:nvPr/>
        </p:nvPicPr>
        <p:blipFill>
          <a:blip r:embed="rId3"/>
          <a:stretch>
            <a:fillRect/>
          </a:stretch>
        </p:blipFill>
        <p:spPr>
          <a:xfrm>
            <a:off x="380062" y="2416464"/>
            <a:ext cx="6176024" cy="3764627"/>
          </a:xfrm>
          <a:prstGeom prst="rect">
            <a:avLst/>
          </a:prstGeom>
        </p:spPr>
      </p:pic>
      <p:pic>
        <p:nvPicPr>
          <p:cNvPr id="11" name="Imagen 10" descr="Gráfico, Histograma&#10;&#10;Descripción generada automáticamente">
            <a:extLst>
              <a:ext uri="{FF2B5EF4-FFF2-40B4-BE49-F238E27FC236}">
                <a16:creationId xmlns:a16="http://schemas.microsoft.com/office/drawing/2014/main" id="{FF890FB9-A58D-E94C-8D32-E1F8FD59A692}"/>
              </a:ext>
            </a:extLst>
          </p:cNvPr>
          <p:cNvPicPr>
            <a:picLocks noChangeAspect="1"/>
          </p:cNvPicPr>
          <p:nvPr/>
        </p:nvPicPr>
        <p:blipFill>
          <a:blip r:embed="rId4"/>
          <a:stretch>
            <a:fillRect/>
          </a:stretch>
        </p:blipFill>
        <p:spPr>
          <a:xfrm>
            <a:off x="6526026" y="2267872"/>
            <a:ext cx="4967473" cy="3764628"/>
          </a:xfrm>
          <a:prstGeom prst="rect">
            <a:avLst/>
          </a:prstGeom>
        </p:spPr>
      </p:pic>
      <p:sp>
        <p:nvSpPr>
          <p:cNvPr id="8" name="Marcador de texto 7">
            <a:extLst>
              <a:ext uri="{FF2B5EF4-FFF2-40B4-BE49-F238E27FC236}">
                <a16:creationId xmlns:a16="http://schemas.microsoft.com/office/drawing/2014/main" id="{C76D53D6-DA82-A245-9FC4-70C0E2A1870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619061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4" y="1551872"/>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pic>
        <p:nvPicPr>
          <p:cNvPr id="7" name="Imagen 6" descr="Gráfico&#10;&#10;Descripción generada automáticamente con confianza baja">
            <a:extLst>
              <a:ext uri="{FF2B5EF4-FFF2-40B4-BE49-F238E27FC236}">
                <a16:creationId xmlns:a16="http://schemas.microsoft.com/office/drawing/2014/main" id="{3D44978B-2CA8-BF40-B194-5469245EC0D2}"/>
              </a:ext>
            </a:extLst>
          </p:cNvPr>
          <p:cNvPicPr>
            <a:picLocks noChangeAspect="1"/>
          </p:cNvPicPr>
          <p:nvPr/>
        </p:nvPicPr>
        <p:blipFill>
          <a:blip r:embed="rId3"/>
          <a:stretch>
            <a:fillRect/>
          </a:stretch>
        </p:blipFill>
        <p:spPr>
          <a:xfrm>
            <a:off x="1574266" y="2362051"/>
            <a:ext cx="7800687" cy="3107219"/>
          </a:xfrm>
          <a:prstGeom prst="rect">
            <a:avLst/>
          </a:prstGeom>
        </p:spPr>
      </p:pic>
      <p:sp>
        <p:nvSpPr>
          <p:cNvPr id="8" name="Marcador de texto 7">
            <a:extLst>
              <a:ext uri="{FF2B5EF4-FFF2-40B4-BE49-F238E27FC236}">
                <a16:creationId xmlns:a16="http://schemas.microsoft.com/office/drawing/2014/main" id="{376EA3B7-9E59-0A49-8DB2-207D508234A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816381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4" y="1551872"/>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pic>
        <p:nvPicPr>
          <p:cNvPr id="10" name="Imagen 9" descr="Gráfico, Gráfico de barras&#10;&#10;Descripción generada automáticamente">
            <a:extLst>
              <a:ext uri="{FF2B5EF4-FFF2-40B4-BE49-F238E27FC236}">
                <a16:creationId xmlns:a16="http://schemas.microsoft.com/office/drawing/2014/main" id="{D2AE3D61-003A-F74B-90EE-68A47AEEA881}"/>
              </a:ext>
            </a:extLst>
          </p:cNvPr>
          <p:cNvPicPr>
            <a:picLocks noChangeAspect="1"/>
          </p:cNvPicPr>
          <p:nvPr/>
        </p:nvPicPr>
        <p:blipFill>
          <a:blip r:embed="rId3"/>
          <a:stretch>
            <a:fillRect/>
          </a:stretch>
        </p:blipFill>
        <p:spPr>
          <a:xfrm>
            <a:off x="1574266" y="2492736"/>
            <a:ext cx="8346763" cy="2962201"/>
          </a:xfrm>
          <a:prstGeom prst="rect">
            <a:avLst/>
          </a:prstGeom>
        </p:spPr>
      </p:pic>
      <p:sp>
        <p:nvSpPr>
          <p:cNvPr id="7" name="Marcador de texto 6">
            <a:extLst>
              <a:ext uri="{FF2B5EF4-FFF2-40B4-BE49-F238E27FC236}">
                <a16:creationId xmlns:a16="http://schemas.microsoft.com/office/drawing/2014/main" id="{7D993EFD-86CF-AF4A-BDA9-3D2FA5667FF3}"/>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5601032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4" y="1551872"/>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pic>
        <p:nvPicPr>
          <p:cNvPr id="12" name="Imagen 11" descr="Tabla&#10;&#10;Descripción generada automáticamente">
            <a:extLst>
              <a:ext uri="{FF2B5EF4-FFF2-40B4-BE49-F238E27FC236}">
                <a16:creationId xmlns:a16="http://schemas.microsoft.com/office/drawing/2014/main" id="{F3C2CBC1-37B6-8743-ACC3-C41D31C11D4D}"/>
              </a:ext>
            </a:extLst>
          </p:cNvPr>
          <p:cNvPicPr>
            <a:picLocks noChangeAspect="1"/>
          </p:cNvPicPr>
          <p:nvPr/>
        </p:nvPicPr>
        <p:blipFill>
          <a:blip r:embed="rId3"/>
          <a:stretch>
            <a:fillRect/>
          </a:stretch>
        </p:blipFill>
        <p:spPr>
          <a:xfrm>
            <a:off x="1574266" y="2198153"/>
            <a:ext cx="8110105" cy="3957731"/>
          </a:xfrm>
          <a:prstGeom prst="rect">
            <a:avLst/>
          </a:prstGeom>
        </p:spPr>
      </p:pic>
      <p:sp>
        <p:nvSpPr>
          <p:cNvPr id="7" name="Marcador de texto 6">
            <a:extLst>
              <a:ext uri="{FF2B5EF4-FFF2-40B4-BE49-F238E27FC236}">
                <a16:creationId xmlns:a16="http://schemas.microsoft.com/office/drawing/2014/main" id="{1DB51ADF-A677-D44A-B703-6134937A51F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376736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2769736"/>
            <a:ext cx="8182046" cy="3416320"/>
          </a:xfrm>
          <a:prstGeom prst="rect">
            <a:avLst/>
          </a:prstGeom>
        </p:spPr>
        <p:txBody>
          <a:bodyPr wrap="square">
            <a:spAutoFit/>
          </a:bodyPr>
          <a:lstStyle/>
          <a:p>
            <a:r>
              <a:rPr lang="es-ES" dirty="0"/>
              <a:t>Con estos comandos obtenemos una </a:t>
            </a:r>
            <a:r>
              <a:rPr lang="es-ES" dirty="0" err="1"/>
              <a:t>feature</a:t>
            </a:r>
            <a:r>
              <a:rPr lang="es-ES" dirty="0"/>
              <a:t> </a:t>
            </a:r>
            <a:r>
              <a:rPr lang="es-ES" dirty="0" err="1"/>
              <a:t>table</a:t>
            </a:r>
            <a:r>
              <a:rPr lang="es-ES" dirty="0"/>
              <a:t> (matriz de observaciones) con los </a:t>
            </a:r>
            <a:r>
              <a:rPr lang="es-ES" dirty="0" err="1"/>
              <a:t>ASVs</a:t>
            </a:r>
            <a:r>
              <a:rPr lang="es-ES" dirty="0"/>
              <a:t> para cada una de las muestras. La podemos visualizar en el apartado </a:t>
            </a:r>
            <a:r>
              <a:rPr lang="es-ES" dirty="0" err="1"/>
              <a:t>feature</a:t>
            </a:r>
            <a:r>
              <a:rPr lang="es-ES" dirty="0"/>
              <a:t> </a:t>
            </a:r>
            <a:r>
              <a:rPr lang="es-ES" dirty="0" err="1"/>
              <a:t>detail</a:t>
            </a:r>
            <a:r>
              <a:rPr lang="es-ES" dirty="0"/>
              <a:t>.</a:t>
            </a:r>
          </a:p>
          <a:p>
            <a:endParaRPr lang="es-ES" dirty="0"/>
          </a:p>
          <a:p>
            <a:r>
              <a:rPr lang="es-ES" dirty="0"/>
              <a:t>Si quisiéramos trabajar con </a:t>
            </a:r>
            <a:r>
              <a:rPr lang="es-ES" dirty="0" err="1"/>
              <a:t>OTUs</a:t>
            </a:r>
            <a:r>
              <a:rPr lang="es-ES" dirty="0"/>
              <a:t>, podríamos haber utilizado un </a:t>
            </a:r>
            <a:r>
              <a:rPr lang="es-ES" dirty="0" err="1"/>
              <a:t>plugin</a:t>
            </a:r>
            <a:r>
              <a:rPr lang="es-ES" dirty="0"/>
              <a:t> de </a:t>
            </a:r>
            <a:r>
              <a:rPr lang="es-ES" dirty="0" err="1"/>
              <a:t>clustering</a:t>
            </a:r>
            <a:r>
              <a:rPr lang="es-ES" dirty="0"/>
              <a:t> como q2-vsearch o q2-dbOTU en QIIME 2. </a:t>
            </a:r>
          </a:p>
          <a:p>
            <a:endParaRPr lang="es-ES" dirty="0"/>
          </a:p>
          <a:p>
            <a:r>
              <a:rPr lang="es-ES" dirty="0"/>
              <a:t>Este tipo de </a:t>
            </a:r>
            <a:r>
              <a:rPr lang="es-ES" dirty="0" err="1"/>
              <a:t>clustering</a:t>
            </a:r>
            <a:r>
              <a:rPr lang="es-ES" dirty="0"/>
              <a:t> se puede hacer de </a:t>
            </a:r>
            <a:r>
              <a:rPr lang="es-ES" dirty="0" err="1"/>
              <a:t>novo</a:t>
            </a:r>
            <a:r>
              <a:rPr lang="es-ES" dirty="0"/>
              <a:t> o utilizando una referencia, como </a:t>
            </a:r>
            <a:r>
              <a:rPr lang="es-ES" dirty="0" err="1"/>
              <a:t>Greengenes</a:t>
            </a:r>
            <a:r>
              <a:rPr lang="es-ES" dirty="0"/>
              <a:t> y asignando con </a:t>
            </a:r>
            <a:r>
              <a:rPr lang="es-ES" dirty="0" err="1"/>
              <a:t>vsearch</a:t>
            </a:r>
            <a:r>
              <a:rPr lang="es-ES" dirty="0"/>
              <a:t> las lecturas a los </a:t>
            </a:r>
            <a:r>
              <a:rPr lang="es-ES" dirty="0" err="1"/>
              <a:t>OTUs</a:t>
            </a:r>
            <a:r>
              <a:rPr lang="es-ES" dirty="0"/>
              <a:t> más parecidos en esta referencia.</a:t>
            </a:r>
          </a:p>
          <a:p>
            <a:r>
              <a:rPr lang="es-ES" dirty="0"/>
              <a:t> </a:t>
            </a:r>
          </a:p>
          <a:p>
            <a:pPr lvl="0">
              <a:spcAft>
                <a:spcPts val="0"/>
              </a:spcAft>
            </a:pPr>
            <a:endParaRPr lang="es-ES" dirty="0">
              <a:latin typeface="Times New Roman" panose="02020603050405020304" pitchFamily="18"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01598C05-BDE5-364E-BEC3-0436B6A115D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4954835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2769736"/>
            <a:ext cx="8500700" cy="3139321"/>
          </a:xfrm>
          <a:prstGeom prst="rect">
            <a:avLst/>
          </a:prstGeom>
        </p:spPr>
        <p:txBody>
          <a:bodyPr wrap="square">
            <a:spAutoFit/>
          </a:bodyPr>
          <a:lstStyle/>
          <a:p>
            <a:pPr lvl="0"/>
            <a:r>
              <a:rPr lang="es-ES" b="1" dirty="0"/>
              <a:t>¿Cuántas </a:t>
            </a:r>
            <a:r>
              <a:rPr lang="es-ES" b="1" dirty="0" err="1"/>
              <a:t>features</a:t>
            </a:r>
            <a:r>
              <a:rPr lang="es-ES" b="1" dirty="0"/>
              <a:t> tiene la muestra llamada recip.403.ASO.PD2.D21 tras utilizar DADA 2? Pista: Fíjate en la pestaña </a:t>
            </a:r>
            <a:r>
              <a:rPr lang="es-ES" b="1" dirty="0" err="1"/>
              <a:t>Interactive</a:t>
            </a:r>
            <a:r>
              <a:rPr lang="es-ES" b="1" dirty="0"/>
              <a:t> </a:t>
            </a:r>
            <a:r>
              <a:rPr lang="es-ES" b="1" dirty="0" err="1"/>
              <a:t>Sample</a:t>
            </a:r>
            <a:r>
              <a:rPr lang="es-ES" b="1" dirty="0"/>
              <a:t>.</a:t>
            </a:r>
            <a:endParaRPr lang="es-ES" dirty="0"/>
          </a:p>
          <a:p>
            <a:r>
              <a:rPr lang="es-ES" b="1" dirty="0"/>
              <a:t> </a:t>
            </a:r>
            <a:endParaRPr lang="es-ES" dirty="0"/>
          </a:p>
          <a:p>
            <a:r>
              <a:rPr lang="es-ES" dirty="0"/>
              <a:t>4126 </a:t>
            </a:r>
            <a:r>
              <a:rPr lang="es-ES" dirty="0" err="1"/>
              <a:t>features</a:t>
            </a:r>
            <a:endParaRPr lang="es-ES" dirty="0"/>
          </a:p>
          <a:p>
            <a:endParaRPr lang="es-ES" dirty="0"/>
          </a:p>
          <a:p>
            <a:pPr lvl="0"/>
            <a:r>
              <a:rPr lang="es-ES" dirty="0"/>
              <a:t>¿Cuántas </a:t>
            </a:r>
            <a:r>
              <a:rPr lang="es-ES" dirty="0" err="1"/>
              <a:t>features</a:t>
            </a:r>
            <a:r>
              <a:rPr lang="es-ES" dirty="0"/>
              <a:t> tiene la muestra con menos </a:t>
            </a:r>
            <a:r>
              <a:rPr lang="es-ES" dirty="0" err="1"/>
              <a:t>features</a:t>
            </a:r>
            <a:r>
              <a:rPr lang="es-ES" dirty="0"/>
              <a:t> y cuántas la que más tiene?</a:t>
            </a:r>
          </a:p>
          <a:p>
            <a:endParaRPr lang="es-ES" dirty="0"/>
          </a:p>
          <a:p>
            <a:r>
              <a:rPr lang="es-ES" dirty="0"/>
              <a:t>La muestras con menos, tiene 347 </a:t>
            </a:r>
            <a:r>
              <a:rPr lang="es-ES" dirty="0" err="1"/>
              <a:t>features</a:t>
            </a:r>
            <a:r>
              <a:rPr lang="es-ES" dirty="0"/>
              <a:t> y la muestra con más 4996.</a:t>
            </a:r>
          </a:p>
          <a:p>
            <a:r>
              <a:rPr lang="es-ES" dirty="0"/>
              <a:t> </a:t>
            </a:r>
          </a:p>
          <a:p>
            <a:pPr lvl="0">
              <a:spcAft>
                <a:spcPts val="0"/>
              </a:spcAft>
            </a:pPr>
            <a:endParaRPr lang="es-ES" dirty="0">
              <a:latin typeface="Times New Roman" panose="02020603050405020304" pitchFamily="18"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82DCC61E-E2A5-E847-9ADD-377E137DA7C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1135943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4" y="2769736"/>
            <a:ext cx="8666955" cy="3139321"/>
          </a:xfrm>
          <a:prstGeom prst="rect">
            <a:avLst/>
          </a:prstGeom>
        </p:spPr>
        <p:txBody>
          <a:bodyPr wrap="square">
            <a:spAutoFit/>
          </a:bodyPr>
          <a:lstStyle/>
          <a:p>
            <a:r>
              <a:rPr lang="es-ES" dirty="0"/>
              <a:t>Alternativamente, podríamos utilizar </a:t>
            </a:r>
            <a:r>
              <a:rPr lang="es-ES" dirty="0" err="1"/>
              <a:t>deblur</a:t>
            </a:r>
            <a:r>
              <a:rPr lang="es-ES" dirty="0"/>
              <a:t> y otros parámetros para realizar el control de calidad, por ejemplo quedándonos solo con las lecturas de más de 120 pares de bases, en vez de aquellas con 150 pares de bases. Aunque no vamos a realizar esto en clase, el código para hacerlo a partir de </a:t>
            </a:r>
            <a:r>
              <a:rPr lang="es-ES" dirty="0" err="1"/>
              <a:t>demux_seqs.qza</a:t>
            </a:r>
            <a:r>
              <a:rPr lang="es-ES" dirty="0"/>
              <a:t> sería el siguiente:</a:t>
            </a:r>
          </a:p>
          <a:p>
            <a:r>
              <a:rPr lang="es-ES" dirty="0">
                <a:latin typeface="Courier" pitchFamily="2" charset="0"/>
              </a:rPr>
              <a:t> </a:t>
            </a:r>
          </a:p>
          <a:p>
            <a:r>
              <a:rPr lang="en-US" dirty="0" err="1">
                <a:latin typeface="Courier" pitchFamily="2" charset="0"/>
              </a:rPr>
              <a:t>qiime</a:t>
            </a:r>
            <a:r>
              <a:rPr lang="en-US" dirty="0">
                <a:latin typeface="Courier" pitchFamily="2" charset="0"/>
              </a:rPr>
              <a:t> quality-filter q-score \</a:t>
            </a:r>
            <a:endParaRPr lang="es-ES" dirty="0">
              <a:latin typeface="Courier" pitchFamily="2" charset="0"/>
            </a:endParaRPr>
          </a:p>
          <a:p>
            <a:r>
              <a:rPr lang="en-US" dirty="0">
                <a:latin typeface="Courier" pitchFamily="2" charset="0"/>
              </a:rPr>
              <a:t> --</a:t>
            </a:r>
            <a:r>
              <a:rPr lang="en-US" dirty="0" err="1">
                <a:latin typeface="Courier" pitchFamily="2" charset="0"/>
              </a:rPr>
              <a:t>i-demux</a:t>
            </a:r>
            <a:r>
              <a:rPr lang="en-US" dirty="0">
                <a:latin typeface="Courier" pitchFamily="2" charset="0"/>
              </a:rPr>
              <a:t> </a:t>
            </a:r>
            <a:r>
              <a:rPr lang="en-US" dirty="0" err="1">
                <a:latin typeface="Courier" pitchFamily="2" charset="0"/>
              </a:rPr>
              <a:t>demux_seqs.qza</a:t>
            </a:r>
            <a:r>
              <a:rPr lang="en-US" dirty="0">
                <a:latin typeface="Courier" pitchFamily="2" charset="0"/>
              </a:rPr>
              <a:t> \</a:t>
            </a:r>
            <a:endParaRPr lang="es-ES" dirty="0">
              <a:latin typeface="Courier" pitchFamily="2" charset="0"/>
            </a:endParaRPr>
          </a:p>
          <a:p>
            <a:r>
              <a:rPr lang="en-US" dirty="0">
                <a:latin typeface="Courier" pitchFamily="2" charset="0"/>
              </a:rPr>
              <a:t> --o-filtered-sequences </a:t>
            </a:r>
            <a:r>
              <a:rPr lang="en-US" dirty="0" err="1">
                <a:latin typeface="Courier" pitchFamily="2" charset="0"/>
              </a:rPr>
              <a:t>demux-filtered.qza</a:t>
            </a:r>
            <a:r>
              <a:rPr lang="en-US" dirty="0">
                <a:latin typeface="Courier" pitchFamily="2" charset="0"/>
              </a:rPr>
              <a:t> \</a:t>
            </a:r>
            <a:endParaRPr lang="es-ES" dirty="0">
              <a:latin typeface="Courier" pitchFamily="2" charset="0"/>
            </a:endParaRPr>
          </a:p>
          <a:p>
            <a:r>
              <a:rPr lang="en-US" dirty="0">
                <a:latin typeface="Courier" pitchFamily="2" charset="0"/>
              </a:rPr>
              <a:t> --o-filter-stats </a:t>
            </a:r>
            <a:r>
              <a:rPr lang="en-US" dirty="0" err="1">
                <a:latin typeface="Courier" pitchFamily="2" charset="0"/>
              </a:rPr>
              <a:t>demux</a:t>
            </a:r>
            <a:r>
              <a:rPr lang="en-US" dirty="0">
                <a:latin typeface="Courier" pitchFamily="2" charset="0"/>
              </a:rPr>
              <a:t>-filter-</a:t>
            </a:r>
            <a:r>
              <a:rPr lang="en-US" dirty="0" err="1">
                <a:latin typeface="Courier" pitchFamily="2" charset="0"/>
              </a:rPr>
              <a:t>stats.qza</a:t>
            </a:r>
            <a:endParaRPr lang="es-ES" dirty="0">
              <a:latin typeface="Courier" pitchFamily="2" charset="0"/>
            </a:endParaRPr>
          </a:p>
          <a:p>
            <a:r>
              <a:rPr lang="en-US" dirty="0">
                <a:latin typeface="Courier" pitchFamily="2" charset="0"/>
              </a:rPr>
              <a:t> </a:t>
            </a:r>
            <a:endParaRPr lang="es-ES" dirty="0">
              <a:latin typeface="Courier" pitchFamily="2"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6CA3F36B-6D86-244A-AA1D-160A8F853DA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550964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626671"/>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1700892"/>
            <a:ext cx="9844591" cy="5355312"/>
          </a:xfrm>
          <a:prstGeom prst="rect">
            <a:avLst/>
          </a:prstGeom>
        </p:spPr>
        <p:txBody>
          <a:bodyPr wrap="square">
            <a:spAutoFit/>
          </a:bodyPr>
          <a:lstStyle/>
          <a:p>
            <a:endParaRPr lang="es-ES" dirty="0"/>
          </a:p>
          <a:p>
            <a:r>
              <a:rPr lang="en-US" dirty="0" err="1">
                <a:latin typeface="Courier" pitchFamily="2" charset="0"/>
              </a:rPr>
              <a:t>qiime</a:t>
            </a:r>
            <a:r>
              <a:rPr lang="en-US" dirty="0">
                <a:latin typeface="Courier" pitchFamily="2" charset="0"/>
              </a:rPr>
              <a:t> deblur denoise-16S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-demultiplexed-seqs ./</a:t>
            </a:r>
            <a:r>
              <a:rPr lang="en-US" dirty="0" err="1">
                <a:latin typeface="Courier" pitchFamily="2" charset="0"/>
              </a:rPr>
              <a:t>demux-filtered.qza</a:t>
            </a:r>
            <a:r>
              <a:rPr lang="en-US" dirty="0">
                <a:latin typeface="Courier" pitchFamily="2" charset="0"/>
              </a:rPr>
              <a:t> \</a:t>
            </a:r>
            <a:endParaRPr lang="es-ES" dirty="0">
              <a:latin typeface="Courier" pitchFamily="2" charset="0"/>
            </a:endParaRPr>
          </a:p>
          <a:p>
            <a:r>
              <a:rPr lang="en-US" dirty="0">
                <a:latin typeface="Courier" pitchFamily="2" charset="0"/>
              </a:rPr>
              <a:t>  --p-trim-length 120 \</a:t>
            </a:r>
            <a:endParaRPr lang="es-ES" dirty="0">
              <a:latin typeface="Courier" pitchFamily="2" charset="0"/>
            </a:endParaRPr>
          </a:p>
          <a:p>
            <a:r>
              <a:rPr lang="en-US" dirty="0">
                <a:latin typeface="Courier" pitchFamily="2" charset="0"/>
              </a:rPr>
              <a:t>  --o-representative-sequences rep-seqs-</a:t>
            </a:r>
            <a:r>
              <a:rPr lang="en-US" dirty="0" err="1">
                <a:latin typeface="Courier" pitchFamily="2" charset="0"/>
              </a:rPr>
              <a:t>deblur.qza</a:t>
            </a:r>
            <a:r>
              <a:rPr lang="en-US" dirty="0">
                <a:latin typeface="Courier" pitchFamily="2" charset="0"/>
              </a:rPr>
              <a:t> \</a:t>
            </a:r>
            <a:endParaRPr lang="es-ES" dirty="0">
              <a:latin typeface="Courier" pitchFamily="2" charset="0"/>
            </a:endParaRPr>
          </a:p>
          <a:p>
            <a:r>
              <a:rPr lang="en-US" dirty="0">
                <a:latin typeface="Courier" pitchFamily="2" charset="0"/>
              </a:rPr>
              <a:t>  --o-table table-</a:t>
            </a:r>
            <a:r>
              <a:rPr lang="en-US" dirty="0" err="1">
                <a:latin typeface="Courier" pitchFamily="2" charset="0"/>
              </a:rPr>
              <a:t>deblur.qza</a:t>
            </a:r>
            <a:r>
              <a:rPr lang="en-US" dirty="0">
                <a:latin typeface="Courier" pitchFamily="2" charset="0"/>
              </a:rPr>
              <a:t> \</a:t>
            </a:r>
            <a:endParaRPr lang="es-ES" dirty="0">
              <a:latin typeface="Courier" pitchFamily="2" charset="0"/>
            </a:endParaRPr>
          </a:p>
          <a:p>
            <a:r>
              <a:rPr lang="en-US" dirty="0">
                <a:latin typeface="Courier" pitchFamily="2" charset="0"/>
              </a:rPr>
              <a:t>  --p-sample-stats \</a:t>
            </a:r>
            <a:endParaRPr lang="es-ES" dirty="0">
              <a:latin typeface="Courier" pitchFamily="2" charset="0"/>
            </a:endParaRPr>
          </a:p>
          <a:p>
            <a:r>
              <a:rPr lang="en-US" dirty="0">
                <a:latin typeface="Courier" pitchFamily="2" charset="0"/>
              </a:rPr>
              <a:t>  --o-stats deblur-</a:t>
            </a:r>
            <a:r>
              <a:rPr lang="en-US" dirty="0" err="1">
                <a:latin typeface="Courier" pitchFamily="2" charset="0"/>
              </a:rPr>
              <a:t>stats.qza</a:t>
            </a:r>
            <a:endParaRPr lang="es-ES" dirty="0">
              <a:latin typeface="Courier" pitchFamily="2" charset="0"/>
            </a:endParaRPr>
          </a:p>
          <a:p>
            <a:r>
              <a:rPr lang="en-US" dirty="0"/>
              <a:t> </a:t>
            </a:r>
            <a:endParaRPr lang="es-ES" dirty="0">
              <a:latin typeface="Courier" pitchFamily="2" charset="0"/>
            </a:endParaRPr>
          </a:p>
          <a:p>
            <a:r>
              <a:rPr lang="en-US" dirty="0" err="1">
                <a:latin typeface="Courier" pitchFamily="2" charset="0"/>
              </a:rPr>
              <a:t>qiime</a:t>
            </a:r>
            <a:r>
              <a:rPr lang="en-US" dirty="0">
                <a:latin typeface="Courier" pitchFamily="2" charset="0"/>
              </a:rPr>
              <a:t> metadata tabulate \</a:t>
            </a:r>
            <a:endParaRPr lang="es-ES" dirty="0">
              <a:latin typeface="Courier" pitchFamily="2" charset="0"/>
            </a:endParaRPr>
          </a:p>
          <a:p>
            <a:r>
              <a:rPr lang="en-US" dirty="0">
                <a:latin typeface="Courier" pitchFamily="2" charset="0"/>
              </a:rPr>
              <a:t>  --m-input-file </a:t>
            </a:r>
            <a:r>
              <a:rPr lang="en-US" dirty="0" err="1">
                <a:latin typeface="Courier" pitchFamily="2" charset="0"/>
              </a:rPr>
              <a:t>demux</a:t>
            </a:r>
            <a:r>
              <a:rPr lang="en-US" dirty="0">
                <a:latin typeface="Courier" pitchFamily="2" charset="0"/>
              </a:rPr>
              <a:t>-filter-</a:t>
            </a:r>
            <a:r>
              <a:rPr lang="en-US" dirty="0" err="1">
                <a:latin typeface="Courier" pitchFamily="2" charset="0"/>
              </a:rPr>
              <a:t>stats.qza</a:t>
            </a:r>
            <a:r>
              <a:rPr lang="en-US" dirty="0">
                <a:latin typeface="Courier" pitchFamily="2" charset="0"/>
              </a:rPr>
              <a:t> \</a:t>
            </a:r>
            <a:endParaRPr lang="es-ES" dirty="0">
              <a:latin typeface="Courier" pitchFamily="2" charset="0"/>
            </a:endParaRPr>
          </a:p>
          <a:p>
            <a:r>
              <a:rPr lang="en-US" dirty="0">
                <a:latin typeface="Courier" pitchFamily="2" charset="0"/>
              </a:rPr>
              <a:t>  --o-visualization </a:t>
            </a:r>
            <a:r>
              <a:rPr lang="en-US" dirty="0" err="1">
                <a:latin typeface="Courier" pitchFamily="2" charset="0"/>
              </a:rPr>
              <a:t>demux</a:t>
            </a:r>
            <a:r>
              <a:rPr lang="en-US" dirty="0">
                <a:latin typeface="Courier" pitchFamily="2" charset="0"/>
              </a:rPr>
              <a:t>-filter-</a:t>
            </a:r>
            <a:r>
              <a:rPr lang="en-US" dirty="0" err="1">
                <a:latin typeface="Courier" pitchFamily="2" charset="0"/>
              </a:rPr>
              <a:t>stats.qzv</a:t>
            </a:r>
            <a:endParaRPr lang="es-ES" dirty="0">
              <a:latin typeface="Courier" pitchFamily="2" charset="0"/>
            </a:endParaRPr>
          </a:p>
          <a:p>
            <a:r>
              <a:rPr lang="en-US" dirty="0" err="1">
                <a:latin typeface="Courier" pitchFamily="2" charset="0"/>
              </a:rPr>
              <a:t>qiime</a:t>
            </a:r>
            <a:r>
              <a:rPr lang="en-US" dirty="0">
                <a:latin typeface="Courier" pitchFamily="2" charset="0"/>
              </a:rPr>
              <a:t> deblur visualize-stats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-deblur-stats deblur-</a:t>
            </a:r>
            <a:r>
              <a:rPr lang="en-US" dirty="0" err="1">
                <a:latin typeface="Courier" pitchFamily="2" charset="0"/>
              </a:rPr>
              <a:t>stats.qza</a:t>
            </a:r>
            <a:r>
              <a:rPr lang="en-US" dirty="0">
                <a:latin typeface="Courier" pitchFamily="2" charset="0"/>
              </a:rPr>
              <a:t> \</a:t>
            </a:r>
            <a:endParaRPr lang="es-ES" dirty="0">
              <a:latin typeface="Courier" pitchFamily="2" charset="0"/>
            </a:endParaRPr>
          </a:p>
          <a:p>
            <a:r>
              <a:rPr lang="en-US" dirty="0">
                <a:latin typeface="Courier" pitchFamily="2" charset="0"/>
              </a:rPr>
              <a:t>  --o-visualization deblur-</a:t>
            </a:r>
            <a:r>
              <a:rPr lang="en-US" dirty="0" err="1">
                <a:latin typeface="Courier" pitchFamily="2" charset="0"/>
              </a:rPr>
              <a:t>stats.qzv</a:t>
            </a:r>
            <a:endParaRPr lang="es-ES" dirty="0">
              <a:latin typeface="Courier" pitchFamily="2" charset="0"/>
            </a:endParaRPr>
          </a:p>
          <a:p>
            <a:r>
              <a:rPr lang="en-US" dirty="0">
                <a:latin typeface="Courier" pitchFamily="2" charset="0"/>
              </a:rPr>
              <a:t> </a:t>
            </a:r>
            <a:endParaRPr lang="es-ES" dirty="0">
              <a:latin typeface="Courier" pitchFamily="2" charset="0"/>
            </a:endParaRPr>
          </a:p>
          <a:p>
            <a:r>
              <a:rPr lang="en-US" dirty="0" err="1">
                <a:latin typeface="Courier" pitchFamily="2" charset="0"/>
              </a:rPr>
              <a:t>qiime</a:t>
            </a:r>
            <a:r>
              <a:rPr lang="en-US" dirty="0">
                <a:latin typeface="Courier" pitchFamily="2" charset="0"/>
              </a:rPr>
              <a:t> tools view </a:t>
            </a:r>
            <a:r>
              <a:rPr lang="en-US" dirty="0" err="1">
                <a:latin typeface="Courier" pitchFamily="2" charset="0"/>
              </a:rPr>
              <a:t>demux</a:t>
            </a:r>
            <a:r>
              <a:rPr lang="en-US" dirty="0">
                <a:latin typeface="Courier" pitchFamily="2" charset="0"/>
              </a:rPr>
              <a:t>-filter-</a:t>
            </a:r>
            <a:r>
              <a:rPr lang="en-US" dirty="0" err="1">
                <a:latin typeface="Courier" pitchFamily="2" charset="0"/>
              </a:rPr>
              <a:t>stats.qzv</a:t>
            </a:r>
            <a:endParaRPr lang="es-ES" dirty="0">
              <a:latin typeface="Courier" pitchFamily="2" charset="0"/>
            </a:endParaRPr>
          </a:p>
          <a:p>
            <a:r>
              <a:rPr lang="en-US" dirty="0" err="1">
                <a:latin typeface="Courier" pitchFamily="2" charset="0"/>
              </a:rPr>
              <a:t>qiime</a:t>
            </a:r>
            <a:r>
              <a:rPr lang="en-US" dirty="0">
                <a:latin typeface="Courier" pitchFamily="2" charset="0"/>
              </a:rPr>
              <a:t> tools view  deblur-</a:t>
            </a:r>
            <a:r>
              <a:rPr lang="en-US" dirty="0" err="1">
                <a:latin typeface="Courier" pitchFamily="2" charset="0"/>
              </a:rPr>
              <a:t>stats.qzv</a:t>
            </a:r>
            <a:endParaRPr lang="es-ES" dirty="0">
              <a:latin typeface="Courier" pitchFamily="2" charset="0"/>
              <a:ea typeface="Times New Roman" panose="02020603050405020304" pitchFamily="18" charset="0"/>
            </a:endParaRPr>
          </a:p>
          <a:p>
            <a:r>
              <a:rPr lang="en-US" dirty="0">
                <a:latin typeface="Courier" pitchFamily="2" charset="0"/>
              </a:rPr>
              <a:t> </a:t>
            </a:r>
            <a:endParaRPr lang="es-ES" dirty="0">
              <a:latin typeface="Courier" pitchFamily="2"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85F66BF6-4399-5845-BAA3-A54EBE02271E}"/>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105110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2198203"/>
            <a:ext cx="8666955" cy="3139321"/>
          </a:xfrm>
          <a:prstGeom prst="rect">
            <a:avLst/>
          </a:prstGeom>
        </p:spPr>
        <p:txBody>
          <a:bodyPr wrap="square">
            <a:spAutoFit/>
          </a:bodyPr>
          <a:lstStyle/>
          <a:p>
            <a:r>
              <a:rPr lang="en-US" dirty="0"/>
              <a:t> </a:t>
            </a:r>
            <a:endParaRPr lang="es-ES" dirty="0"/>
          </a:p>
          <a:p>
            <a:pPr lvl="0"/>
            <a:r>
              <a:rPr lang="es-ES" b="1" dirty="0"/>
              <a:t>Construcción de curvas de rarefacción</a:t>
            </a:r>
            <a:endParaRPr lang="es-ES" dirty="0"/>
          </a:p>
          <a:p>
            <a:r>
              <a:rPr lang="es-ES" dirty="0"/>
              <a:t> </a:t>
            </a:r>
          </a:p>
          <a:p>
            <a:r>
              <a:rPr lang="es-ES" dirty="0"/>
              <a:t>Queremos construirlas con una profundidad máxima cercana al número máximo de secuencias, por eso utilizaremos el parámetro </a:t>
            </a:r>
            <a:r>
              <a:rPr lang="es-ES" dirty="0">
                <a:latin typeface="Courier" pitchFamily="2" charset="0"/>
              </a:rPr>
              <a:t>--p-</a:t>
            </a:r>
            <a:r>
              <a:rPr lang="es-ES" dirty="0" err="1">
                <a:latin typeface="Courier" pitchFamily="2" charset="0"/>
              </a:rPr>
              <a:t>max</a:t>
            </a:r>
            <a:r>
              <a:rPr lang="es-ES" dirty="0">
                <a:latin typeface="Courier" pitchFamily="2" charset="0"/>
              </a:rPr>
              <a:t>-</a:t>
            </a:r>
            <a:r>
              <a:rPr lang="es-ES" dirty="0" err="1">
                <a:latin typeface="Courier" pitchFamily="2" charset="0"/>
              </a:rPr>
              <a:t>depth</a:t>
            </a:r>
            <a:r>
              <a:rPr lang="es-ES" dirty="0">
                <a:latin typeface="Courier" pitchFamily="2" charset="0"/>
              </a:rPr>
              <a:t> 4250</a:t>
            </a:r>
            <a:r>
              <a:rPr lang="es-ES" dirty="0"/>
              <a:t> y una profundidad mínima de 10, para ver cómo de bien cubiertas están nuestras muestras. Por defecto, se hacen 10 iteraciones, es decir, para 10 valores comprendidos entre 10 y 4250 ver cuál es la diversidad de Shannon. Cuando esta permanezca estable a pesar de aumentar la profundidad, quiere decir que con ese tamaño de secuenciación sería suficiente para capturar toda la diversidad.</a:t>
            </a:r>
          </a:p>
          <a:p>
            <a:r>
              <a:rPr lang="en-US" dirty="0"/>
              <a:t> </a:t>
            </a:r>
            <a:endParaRPr lang="es-ES" dirty="0">
              <a:latin typeface="Times New Roman" panose="02020603050405020304" pitchFamily="18"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E6B9175A-7709-6246-B9C9-98A4D8A9CC10}"/>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893428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4D90684-203E-574F-8B8F-0DCD47898172}"/>
              </a:ext>
            </a:extLst>
          </p:cNvPr>
          <p:cNvSpPr>
            <a:spLocks noGrp="1"/>
          </p:cNvSpPr>
          <p:nvPr>
            <p:ph type="title"/>
          </p:nvPr>
        </p:nvSpPr>
        <p:spPr>
          <a:xfrm>
            <a:off x="838200" y="1920197"/>
            <a:ext cx="10515600" cy="1325563"/>
          </a:xfrm>
        </p:spPr>
        <p:txBody>
          <a:bodyPr/>
          <a:lstStyle/>
          <a:p>
            <a:r>
              <a:rPr lang="es-ES" b="1" dirty="0" err="1">
                <a:solidFill>
                  <a:schemeClr val="bg2"/>
                </a:solidFill>
              </a:rPr>
              <a:t>Metataxómica</a:t>
            </a:r>
            <a:r>
              <a:rPr lang="es-ES" b="1" dirty="0">
                <a:solidFill>
                  <a:schemeClr val="bg2"/>
                </a:solidFill>
              </a:rPr>
              <a:t> </a:t>
            </a:r>
            <a:br>
              <a:rPr lang="es-ES_tradnl" b="1" dirty="0"/>
            </a:br>
            <a:endParaRPr lang="es-ES" dirty="0"/>
          </a:p>
        </p:txBody>
      </p:sp>
      <p:sp>
        <p:nvSpPr>
          <p:cNvPr id="3" name="Marcador de texto 2">
            <a:extLst>
              <a:ext uri="{FF2B5EF4-FFF2-40B4-BE49-F238E27FC236}">
                <a16:creationId xmlns:a16="http://schemas.microsoft.com/office/drawing/2014/main" id="{5DE78C9A-0110-964B-88AB-65A7AE03F248}"/>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7463813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026680" y="2489972"/>
            <a:ext cx="8666955" cy="3693319"/>
          </a:xfrm>
          <a:prstGeom prst="rect">
            <a:avLst/>
          </a:prstGeom>
        </p:spPr>
        <p:txBody>
          <a:bodyPr wrap="square">
            <a:spAutoFit/>
          </a:bodyPr>
          <a:lstStyle/>
          <a:p>
            <a:r>
              <a:rPr lang="es-ES" dirty="0"/>
              <a:t>Podemos utilizar el siguiente comando para construir este tipo de gráficas:</a:t>
            </a:r>
          </a:p>
          <a:p>
            <a:r>
              <a:rPr lang="es-ES" dirty="0"/>
              <a:t> </a:t>
            </a:r>
          </a:p>
          <a:p>
            <a:r>
              <a:rPr lang="en-US" dirty="0" err="1">
                <a:latin typeface="Courier" pitchFamily="2" charset="0"/>
              </a:rPr>
              <a:t>qiime</a:t>
            </a:r>
            <a:r>
              <a:rPr lang="en-US" dirty="0">
                <a:latin typeface="Courier" pitchFamily="2" charset="0"/>
              </a:rPr>
              <a:t> diversity alpha-rarefaction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-table ./dada2_table.qza \</a:t>
            </a:r>
            <a:endParaRPr lang="es-ES" dirty="0">
              <a:latin typeface="Courier" pitchFamily="2" charset="0"/>
            </a:endParaRPr>
          </a:p>
          <a:p>
            <a:r>
              <a:rPr lang="en-US" dirty="0">
                <a:latin typeface="Courier" pitchFamily="2" charset="0"/>
              </a:rPr>
              <a:t>  --m-metadata-file ./</a:t>
            </a:r>
            <a:r>
              <a:rPr lang="en-US" dirty="0" err="1">
                <a:latin typeface="Courier" pitchFamily="2" charset="0"/>
              </a:rPr>
              <a:t>metadata.tsv</a:t>
            </a:r>
            <a:r>
              <a:rPr lang="en-US" dirty="0">
                <a:latin typeface="Courier" pitchFamily="2" charset="0"/>
              </a:rPr>
              <a:t> \</a:t>
            </a:r>
            <a:endParaRPr lang="es-ES" dirty="0">
              <a:latin typeface="Courier" pitchFamily="2" charset="0"/>
            </a:endParaRPr>
          </a:p>
          <a:p>
            <a:r>
              <a:rPr lang="en-US" dirty="0">
                <a:latin typeface="Courier" pitchFamily="2" charset="0"/>
              </a:rPr>
              <a:t>  --o-visualization ./</a:t>
            </a:r>
            <a:r>
              <a:rPr lang="en-US" dirty="0" err="1">
                <a:latin typeface="Courier" pitchFamily="2" charset="0"/>
              </a:rPr>
              <a:t>alpha_rarefaction_curves.qzv</a:t>
            </a:r>
            <a:r>
              <a:rPr lang="en-US" dirty="0">
                <a:latin typeface="Courier" pitchFamily="2" charset="0"/>
              </a:rPr>
              <a:t> \</a:t>
            </a:r>
            <a:endParaRPr lang="es-ES" dirty="0">
              <a:latin typeface="Courier" pitchFamily="2" charset="0"/>
            </a:endParaRPr>
          </a:p>
          <a:p>
            <a:r>
              <a:rPr lang="en-US" dirty="0">
                <a:latin typeface="Courier" pitchFamily="2" charset="0"/>
              </a:rPr>
              <a:t>  --p-min-depth 10 \</a:t>
            </a:r>
            <a:endParaRPr lang="es-ES" dirty="0">
              <a:latin typeface="Courier" pitchFamily="2" charset="0"/>
            </a:endParaRPr>
          </a:p>
          <a:p>
            <a:r>
              <a:rPr lang="en-US" dirty="0">
                <a:latin typeface="Courier" pitchFamily="2" charset="0"/>
              </a:rPr>
              <a:t>  --p-max-depth 4250</a:t>
            </a:r>
            <a:endParaRPr lang="es-ES" dirty="0">
              <a:latin typeface="Courier" pitchFamily="2" charset="0"/>
            </a:endParaRPr>
          </a:p>
          <a:p>
            <a:r>
              <a:rPr lang="en-US" dirty="0"/>
              <a:t> </a:t>
            </a:r>
          </a:p>
          <a:p>
            <a:endParaRPr lang="en-US" dirty="0"/>
          </a:p>
          <a:p>
            <a:endParaRPr lang="es-ES" dirty="0"/>
          </a:p>
          <a:p>
            <a:r>
              <a:rPr lang="en-US" dirty="0" err="1">
                <a:latin typeface="Courier" pitchFamily="2" charset="0"/>
              </a:rPr>
              <a:t>qiime</a:t>
            </a:r>
            <a:r>
              <a:rPr lang="en-US" dirty="0">
                <a:latin typeface="Courier" pitchFamily="2" charset="0"/>
              </a:rPr>
              <a:t> tools view </a:t>
            </a:r>
            <a:r>
              <a:rPr lang="en-US" dirty="0" err="1">
                <a:latin typeface="Courier" pitchFamily="2" charset="0"/>
              </a:rPr>
              <a:t>alpha_rarefaction_curves.qzv</a:t>
            </a:r>
            <a:endParaRPr lang="es-ES" dirty="0">
              <a:latin typeface="Courier" pitchFamily="2" charset="0"/>
            </a:endParaRPr>
          </a:p>
          <a:p>
            <a:r>
              <a:rPr lang="en-US" dirty="0"/>
              <a:t> </a:t>
            </a:r>
            <a:endParaRPr lang="es-ES" dirty="0">
              <a:latin typeface="Times New Roman" panose="02020603050405020304" pitchFamily="18" charset="0"/>
              <a:ea typeface="Times New Roman" panose="02020603050405020304" pitchFamily="18" charset="0"/>
            </a:endParaRPr>
          </a:p>
        </p:txBody>
      </p:sp>
      <p:pic>
        <p:nvPicPr>
          <p:cNvPr id="8" name="Imagen 7">
            <a:extLst>
              <a:ext uri="{FF2B5EF4-FFF2-40B4-BE49-F238E27FC236}">
                <a16:creationId xmlns:a16="http://schemas.microsoft.com/office/drawing/2014/main" id="{7ECA466D-DE72-F944-85D0-4DD90714A8CB}"/>
              </a:ext>
            </a:extLst>
          </p:cNvPr>
          <p:cNvPicPr>
            <a:picLocks noChangeAspect="1"/>
          </p:cNvPicPr>
          <p:nvPr/>
        </p:nvPicPr>
        <p:blipFill rotWithShape="1">
          <a:blip r:embed="rId2"/>
          <a:srcRect t="23243"/>
          <a:stretch/>
        </p:blipFill>
        <p:spPr>
          <a:xfrm>
            <a:off x="1239045" y="4858373"/>
            <a:ext cx="4953000" cy="350935"/>
          </a:xfrm>
          <a:prstGeom prst="rect">
            <a:avLst/>
          </a:prstGeom>
        </p:spPr>
      </p:pic>
      <p:sp>
        <p:nvSpPr>
          <p:cNvPr id="10" name="Marcador de texto 9">
            <a:extLst>
              <a:ext uri="{FF2B5EF4-FFF2-40B4-BE49-F238E27FC236}">
                <a16:creationId xmlns:a16="http://schemas.microsoft.com/office/drawing/2014/main" id="{F8C658CC-222E-AB47-8D72-0EFE106576B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2916349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pic>
        <p:nvPicPr>
          <p:cNvPr id="10" name="Imagen 9" descr="Gráfico&#10;&#10;Descripción generada automáticamente">
            <a:extLst>
              <a:ext uri="{FF2B5EF4-FFF2-40B4-BE49-F238E27FC236}">
                <a16:creationId xmlns:a16="http://schemas.microsoft.com/office/drawing/2014/main" id="{FFBD5114-7FC2-D746-BFE0-6BD3952DE50B}"/>
              </a:ext>
            </a:extLst>
          </p:cNvPr>
          <p:cNvPicPr>
            <a:picLocks noChangeAspect="1"/>
          </p:cNvPicPr>
          <p:nvPr/>
        </p:nvPicPr>
        <p:blipFill>
          <a:blip r:embed="rId2"/>
          <a:stretch>
            <a:fillRect/>
          </a:stretch>
        </p:blipFill>
        <p:spPr>
          <a:xfrm>
            <a:off x="1239045" y="2330440"/>
            <a:ext cx="7362533" cy="4259842"/>
          </a:xfrm>
          <a:prstGeom prst="rect">
            <a:avLst/>
          </a:prstGeom>
        </p:spPr>
      </p:pic>
      <p:sp>
        <p:nvSpPr>
          <p:cNvPr id="7" name="Marcador de texto 6">
            <a:extLst>
              <a:ext uri="{FF2B5EF4-FFF2-40B4-BE49-F238E27FC236}">
                <a16:creationId xmlns:a16="http://schemas.microsoft.com/office/drawing/2014/main" id="{A5844CAD-44F8-0546-AAE7-593DD02AB33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8641419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2198203"/>
            <a:ext cx="8666955" cy="1754326"/>
          </a:xfrm>
          <a:prstGeom prst="rect">
            <a:avLst/>
          </a:prstGeom>
        </p:spPr>
        <p:txBody>
          <a:bodyPr wrap="square">
            <a:spAutoFit/>
          </a:bodyPr>
          <a:lstStyle/>
          <a:p>
            <a:pPr lvl="0"/>
            <a:endParaRPr lang="en-US" b="1" dirty="0"/>
          </a:p>
          <a:p>
            <a:pPr lvl="0"/>
            <a:r>
              <a:rPr lang="es-ES" b="1" dirty="0"/>
              <a:t>¿Qué </a:t>
            </a:r>
            <a:r>
              <a:rPr lang="es-ES" b="1" dirty="0" err="1"/>
              <a:t>background</a:t>
            </a:r>
            <a:r>
              <a:rPr lang="es-ES" b="1" dirty="0"/>
              <a:t> genético de ratón tiene una diversidad (Shannon) más grande?</a:t>
            </a:r>
          </a:p>
          <a:p>
            <a:r>
              <a:rPr lang="es-ES" dirty="0"/>
              <a:t>Susceptible y sano, luego </a:t>
            </a:r>
            <a:r>
              <a:rPr lang="es-ES" dirty="0" err="1"/>
              <a:t>wt</a:t>
            </a:r>
            <a:r>
              <a:rPr lang="es-ES" dirty="0"/>
              <a:t> y sano. El que menos diversidad tiene es susceptible y PD.</a:t>
            </a:r>
          </a:p>
          <a:p>
            <a:r>
              <a:rPr lang="en-US" dirty="0"/>
              <a:t> </a:t>
            </a:r>
            <a:endParaRPr lang="es-ES" dirty="0">
              <a:latin typeface="Times New Roman" panose="02020603050405020304" pitchFamily="18" charset="0"/>
              <a:ea typeface="Times New Roman" panose="02020603050405020304" pitchFamily="18" charset="0"/>
            </a:endParaRPr>
          </a:p>
        </p:txBody>
      </p:sp>
      <p:pic>
        <p:nvPicPr>
          <p:cNvPr id="8" name="Imagen 7" descr="Gráfico, Gráfico de líneas&#10;&#10;Descripción generada automáticamente">
            <a:extLst>
              <a:ext uri="{FF2B5EF4-FFF2-40B4-BE49-F238E27FC236}">
                <a16:creationId xmlns:a16="http://schemas.microsoft.com/office/drawing/2014/main" id="{584FC948-BCC6-F549-BD5C-390AEC09F62A}"/>
              </a:ext>
            </a:extLst>
          </p:cNvPr>
          <p:cNvPicPr>
            <a:picLocks noChangeAspect="1"/>
          </p:cNvPicPr>
          <p:nvPr/>
        </p:nvPicPr>
        <p:blipFill>
          <a:blip r:embed="rId2"/>
          <a:stretch>
            <a:fillRect/>
          </a:stretch>
        </p:blipFill>
        <p:spPr>
          <a:xfrm>
            <a:off x="1281518" y="3888381"/>
            <a:ext cx="4864888" cy="1939986"/>
          </a:xfrm>
          <a:prstGeom prst="rect">
            <a:avLst/>
          </a:prstGeom>
        </p:spPr>
      </p:pic>
      <p:pic>
        <p:nvPicPr>
          <p:cNvPr id="11" name="Imagen 10" descr="Interfaz de usuario gráfica, Texto, Aplicación&#10;&#10;Descripción generada automáticamente">
            <a:extLst>
              <a:ext uri="{FF2B5EF4-FFF2-40B4-BE49-F238E27FC236}">
                <a16:creationId xmlns:a16="http://schemas.microsoft.com/office/drawing/2014/main" id="{25C4A247-11C1-3A44-BA80-175AA763BAFA}"/>
              </a:ext>
            </a:extLst>
          </p:cNvPr>
          <p:cNvPicPr>
            <a:picLocks noChangeAspect="1"/>
          </p:cNvPicPr>
          <p:nvPr/>
        </p:nvPicPr>
        <p:blipFill>
          <a:blip r:embed="rId3"/>
          <a:stretch>
            <a:fillRect/>
          </a:stretch>
        </p:blipFill>
        <p:spPr>
          <a:xfrm>
            <a:off x="6330047" y="4689837"/>
            <a:ext cx="1845511" cy="1003877"/>
          </a:xfrm>
          <a:prstGeom prst="rect">
            <a:avLst/>
          </a:prstGeom>
        </p:spPr>
      </p:pic>
      <p:sp>
        <p:nvSpPr>
          <p:cNvPr id="10" name="Marcador de texto 9">
            <a:extLst>
              <a:ext uri="{FF2B5EF4-FFF2-40B4-BE49-F238E27FC236}">
                <a16:creationId xmlns:a16="http://schemas.microsoft.com/office/drawing/2014/main" id="{6102654F-AECD-C544-BB1B-24765B946876}"/>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08439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026680" y="2198203"/>
            <a:ext cx="10554849" cy="4524315"/>
          </a:xfrm>
          <a:prstGeom prst="rect">
            <a:avLst/>
          </a:prstGeom>
        </p:spPr>
        <p:txBody>
          <a:bodyPr wrap="square">
            <a:spAutoFit/>
          </a:bodyPr>
          <a:lstStyle/>
          <a:p>
            <a:pPr lvl="0"/>
            <a:r>
              <a:rPr lang="es-ES" b="1" dirty="0"/>
              <a:t>Clasificación taxonómica</a:t>
            </a:r>
          </a:p>
          <a:p>
            <a:pPr lvl="0"/>
            <a:endParaRPr lang="es-ES" b="1" dirty="0"/>
          </a:p>
          <a:p>
            <a:r>
              <a:rPr lang="es-ES" dirty="0"/>
              <a:t>Si queramos clasificar los </a:t>
            </a:r>
            <a:r>
              <a:rPr lang="es-ES" dirty="0" err="1"/>
              <a:t>ASVs</a:t>
            </a:r>
            <a:r>
              <a:rPr lang="es-ES" dirty="0"/>
              <a:t> de manera taxonómica, es decir, darle nombres a los </a:t>
            </a:r>
            <a:r>
              <a:rPr lang="es-ES" dirty="0" err="1"/>
              <a:t>ASVs</a:t>
            </a:r>
            <a:r>
              <a:rPr lang="es-ES" dirty="0"/>
              <a:t> y ver qué taxones microbianos están presentes también podemos realizarlo desde QIIME 2. Para ello usaremos un clasificador bayesiano que ha sido entrenado para diferenciar a taxones presentes en la referencia de </a:t>
            </a:r>
            <a:r>
              <a:rPr lang="es-ES" dirty="0" err="1"/>
              <a:t>Greengenes</a:t>
            </a:r>
            <a:r>
              <a:rPr lang="es-ES" dirty="0"/>
              <a:t> 13_8. Nos descargamos el siguiente archivo donde está el resultado del clasificador : </a:t>
            </a:r>
            <a:r>
              <a:rPr lang="es-ES" u="sng" dirty="0">
                <a:hlinkClick r:id="rId2"/>
              </a:rPr>
              <a:t>https://data.qiime2.org/2021.8/common/gg-13-8-99-515-806-nb-classifier.qza </a:t>
            </a:r>
            <a:r>
              <a:rPr lang="es-ES" u="sng" dirty="0">
                <a:solidFill>
                  <a:srgbClr val="E64F13"/>
                </a:solidFill>
              </a:rPr>
              <a:t>(Añadido al enlace de Drive)</a:t>
            </a:r>
          </a:p>
          <a:p>
            <a:endParaRPr lang="es-ES" dirty="0"/>
          </a:p>
          <a:p>
            <a:r>
              <a:rPr lang="es-ES" dirty="0"/>
              <a:t> También podemos descargarnos este archivo del Aula Virtual (</a:t>
            </a:r>
            <a:r>
              <a:rPr lang="es-ES" u="sng" dirty="0">
                <a:hlinkClick r:id="rId3"/>
              </a:rPr>
              <a:t>Clasifiacdor_taxonomico_greengenes</a:t>
            </a:r>
            <a:r>
              <a:rPr lang="es-ES" dirty="0"/>
              <a:t>)</a:t>
            </a:r>
          </a:p>
          <a:p>
            <a:endParaRPr lang="es-ES" dirty="0"/>
          </a:p>
          <a:p>
            <a:r>
              <a:rPr lang="es-ES" dirty="0"/>
              <a:t>Utilizaremos los siguientes comandos: </a:t>
            </a:r>
          </a:p>
          <a:p>
            <a:r>
              <a:rPr lang="es-ES" dirty="0" err="1">
                <a:latin typeface="Courier" pitchFamily="2" charset="0"/>
              </a:rPr>
              <a:t>qiime</a:t>
            </a:r>
            <a:r>
              <a:rPr lang="es-ES" dirty="0">
                <a:latin typeface="Courier" pitchFamily="2" charset="0"/>
              </a:rPr>
              <a:t> </a:t>
            </a:r>
            <a:r>
              <a:rPr lang="es-ES" dirty="0" err="1">
                <a:latin typeface="Courier" pitchFamily="2" charset="0"/>
              </a:rPr>
              <a:t>feature-classifier</a:t>
            </a:r>
            <a:r>
              <a:rPr lang="es-ES" dirty="0">
                <a:latin typeface="Courier" pitchFamily="2" charset="0"/>
              </a:rPr>
              <a:t> </a:t>
            </a:r>
            <a:r>
              <a:rPr lang="es-ES" dirty="0" err="1">
                <a:latin typeface="Courier" pitchFamily="2" charset="0"/>
              </a:rPr>
              <a:t>classify-sklearn</a:t>
            </a:r>
            <a:r>
              <a:rPr lang="es-ES" dirty="0">
                <a:latin typeface="Courier" pitchFamily="2" charset="0"/>
              </a:rPr>
              <a:t> \</a:t>
            </a:r>
          </a:p>
          <a:p>
            <a:r>
              <a:rPr lang="es-ES" dirty="0">
                <a:latin typeface="Courier" pitchFamily="2" charset="0"/>
              </a:rPr>
              <a:t>  </a:t>
            </a:r>
            <a:r>
              <a:rPr lang="en-US" dirty="0">
                <a:latin typeface="Courier" pitchFamily="2" charset="0"/>
              </a:rPr>
              <a:t>--</a:t>
            </a:r>
            <a:r>
              <a:rPr lang="en-US" dirty="0" err="1">
                <a:latin typeface="Courier" pitchFamily="2" charset="0"/>
              </a:rPr>
              <a:t>i</a:t>
            </a:r>
            <a:r>
              <a:rPr lang="en-US" dirty="0">
                <a:latin typeface="Courier" pitchFamily="2" charset="0"/>
              </a:rPr>
              <a:t>-reads ./dada2_rep_set.qza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-classifier ./gg-13-8-99-515-806-nb-classifier.qza \</a:t>
            </a:r>
            <a:endParaRPr lang="es-ES" dirty="0">
              <a:latin typeface="Courier" pitchFamily="2" charset="0"/>
            </a:endParaRPr>
          </a:p>
          <a:p>
            <a:r>
              <a:rPr lang="en-US" dirty="0">
                <a:latin typeface="Courier" pitchFamily="2" charset="0"/>
              </a:rPr>
              <a:t>  --o-classification ./</a:t>
            </a:r>
            <a:r>
              <a:rPr lang="en-US" dirty="0" err="1">
                <a:latin typeface="Courier" pitchFamily="2" charset="0"/>
              </a:rPr>
              <a:t>taxonomy.qza</a:t>
            </a:r>
            <a:endParaRPr lang="es-ES" dirty="0">
              <a:latin typeface="Courier" pitchFamily="2" charset="0"/>
            </a:endParaRPr>
          </a:p>
        </p:txBody>
      </p:sp>
      <p:sp>
        <p:nvSpPr>
          <p:cNvPr id="8" name="Marcador de texto 7">
            <a:extLst>
              <a:ext uri="{FF2B5EF4-FFF2-40B4-BE49-F238E27FC236}">
                <a16:creationId xmlns:a16="http://schemas.microsoft.com/office/drawing/2014/main" id="{DB4FABDC-77D3-6040-8180-F0A19C59071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94107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026680" y="2198203"/>
            <a:ext cx="10554849" cy="2585323"/>
          </a:xfrm>
          <a:prstGeom prst="rect">
            <a:avLst/>
          </a:prstGeom>
        </p:spPr>
        <p:txBody>
          <a:bodyPr wrap="square">
            <a:spAutoFit/>
          </a:bodyPr>
          <a:lstStyle/>
          <a:p>
            <a:pPr lvl="0"/>
            <a:r>
              <a:rPr lang="es-ES" b="1" dirty="0"/>
              <a:t>Clasificación taxonómica</a:t>
            </a:r>
          </a:p>
          <a:p>
            <a:pPr lvl="0"/>
            <a:endParaRPr lang="es-ES" b="1" dirty="0"/>
          </a:p>
          <a:p>
            <a:r>
              <a:rPr lang="en-US" dirty="0">
                <a:latin typeface="Courier" pitchFamily="2" charset="0"/>
              </a:rPr>
              <a:t> </a:t>
            </a:r>
            <a:r>
              <a:rPr lang="en-US" dirty="0" err="1">
                <a:latin typeface="Courier" pitchFamily="2" charset="0"/>
              </a:rPr>
              <a:t>qiime</a:t>
            </a:r>
            <a:r>
              <a:rPr lang="en-US" dirty="0">
                <a:latin typeface="Courier" pitchFamily="2" charset="0"/>
              </a:rPr>
              <a:t> metadata tabulate \</a:t>
            </a:r>
            <a:endParaRPr lang="es-ES" dirty="0">
              <a:latin typeface="Courier" pitchFamily="2" charset="0"/>
            </a:endParaRPr>
          </a:p>
          <a:p>
            <a:r>
              <a:rPr lang="en-US" dirty="0">
                <a:latin typeface="Courier" pitchFamily="2" charset="0"/>
              </a:rPr>
              <a:t>  --m-input-file ./</a:t>
            </a:r>
            <a:r>
              <a:rPr lang="en-US" dirty="0" err="1">
                <a:latin typeface="Courier" pitchFamily="2" charset="0"/>
              </a:rPr>
              <a:t>taxonomy.qza</a:t>
            </a:r>
            <a:r>
              <a:rPr lang="en-US" dirty="0">
                <a:latin typeface="Courier" pitchFamily="2" charset="0"/>
              </a:rPr>
              <a:t> \</a:t>
            </a:r>
            <a:endParaRPr lang="es-ES" dirty="0">
              <a:latin typeface="Courier" pitchFamily="2" charset="0"/>
            </a:endParaRPr>
          </a:p>
          <a:p>
            <a:r>
              <a:rPr lang="en-US" dirty="0">
                <a:latin typeface="Courier" pitchFamily="2" charset="0"/>
              </a:rPr>
              <a:t>  --o-visualization ./</a:t>
            </a:r>
            <a:r>
              <a:rPr lang="en-US" dirty="0" err="1">
                <a:latin typeface="Courier" pitchFamily="2" charset="0"/>
              </a:rPr>
              <a:t>taxonomy.qzv</a:t>
            </a:r>
            <a:endParaRPr lang="en-US" dirty="0">
              <a:latin typeface="Courier" pitchFamily="2" charset="0"/>
            </a:endParaRPr>
          </a:p>
          <a:p>
            <a:endParaRPr lang="en-US" dirty="0">
              <a:latin typeface="Courier" pitchFamily="2" charset="0"/>
            </a:endParaRPr>
          </a:p>
          <a:p>
            <a:r>
              <a:rPr lang="en-US" dirty="0" err="1">
                <a:latin typeface="Courier" pitchFamily="2" charset="0"/>
              </a:rPr>
              <a:t>qiime</a:t>
            </a:r>
            <a:r>
              <a:rPr lang="en-US" dirty="0">
                <a:latin typeface="Courier" pitchFamily="2" charset="0"/>
              </a:rPr>
              <a:t> tools view </a:t>
            </a:r>
            <a:r>
              <a:rPr lang="en-US" dirty="0" err="1">
                <a:latin typeface="Courier" pitchFamily="2" charset="0"/>
              </a:rPr>
              <a:t>taxonomy.qzv</a:t>
            </a:r>
            <a:endParaRPr lang="es-ES" dirty="0">
              <a:latin typeface="Courier" pitchFamily="2" charset="0"/>
            </a:endParaRPr>
          </a:p>
          <a:p>
            <a:endParaRPr lang="es-ES" dirty="0">
              <a:latin typeface="Courier" pitchFamily="2" charset="0"/>
            </a:endParaRPr>
          </a:p>
          <a:p>
            <a:r>
              <a:rPr lang="en-US" dirty="0">
                <a:latin typeface="Courier" pitchFamily="2" charset="0"/>
              </a:rPr>
              <a:t> </a:t>
            </a:r>
            <a:endParaRPr lang="es-ES" dirty="0">
              <a:latin typeface="Courier" pitchFamily="2"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2373187E-740C-854A-8117-BBE6E63B832F}"/>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24622070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pic>
        <p:nvPicPr>
          <p:cNvPr id="8" name="Imagen 7" descr="Interfaz de usuario gráfica, Texto, Aplicación, Correo electrónico&#10;&#10;Descripción generada automáticamente">
            <a:extLst>
              <a:ext uri="{FF2B5EF4-FFF2-40B4-BE49-F238E27FC236}">
                <a16:creationId xmlns:a16="http://schemas.microsoft.com/office/drawing/2014/main" id="{4C09CE98-5B39-E649-A074-E52E2339D848}"/>
              </a:ext>
            </a:extLst>
          </p:cNvPr>
          <p:cNvPicPr>
            <a:picLocks noChangeAspect="1"/>
          </p:cNvPicPr>
          <p:nvPr/>
        </p:nvPicPr>
        <p:blipFill>
          <a:blip r:embed="rId3"/>
          <a:stretch>
            <a:fillRect/>
          </a:stretch>
        </p:blipFill>
        <p:spPr>
          <a:xfrm>
            <a:off x="1129982" y="1248166"/>
            <a:ext cx="9676562" cy="5609834"/>
          </a:xfrm>
          <a:prstGeom prst="rect">
            <a:avLst/>
          </a:prstGeom>
        </p:spPr>
      </p:pic>
      <p:sp>
        <p:nvSpPr>
          <p:cNvPr id="3" name="Marcador de texto 2">
            <a:extLst>
              <a:ext uri="{FF2B5EF4-FFF2-40B4-BE49-F238E27FC236}">
                <a16:creationId xmlns:a16="http://schemas.microsoft.com/office/drawing/2014/main" id="{8C7438BA-532B-4343-BF41-E5A12B8AB6DD}"/>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483274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2198203"/>
            <a:ext cx="8666955" cy="4247317"/>
          </a:xfrm>
          <a:prstGeom prst="rect">
            <a:avLst/>
          </a:prstGeom>
        </p:spPr>
        <p:txBody>
          <a:bodyPr wrap="square">
            <a:spAutoFit/>
          </a:bodyPr>
          <a:lstStyle/>
          <a:p>
            <a:pPr lvl="0"/>
            <a:r>
              <a:rPr lang="es-ES" b="1" dirty="0"/>
              <a:t>¿Cuántas </a:t>
            </a:r>
            <a:r>
              <a:rPr lang="es-ES" b="1" dirty="0" err="1"/>
              <a:t>features</a:t>
            </a:r>
            <a:r>
              <a:rPr lang="es-ES" b="1" dirty="0"/>
              <a:t> han sido asignadas a una taxonomía?</a:t>
            </a:r>
            <a:endParaRPr lang="es-ES" dirty="0"/>
          </a:p>
          <a:p>
            <a:endParaRPr lang="en-US" dirty="0"/>
          </a:p>
          <a:p>
            <a:r>
              <a:rPr lang="en-US" dirty="0"/>
              <a:t>287 features</a:t>
            </a:r>
          </a:p>
          <a:p>
            <a:endParaRPr lang="en-US" dirty="0"/>
          </a:p>
          <a:p>
            <a:endParaRPr lang="es-ES" dirty="0"/>
          </a:p>
          <a:p>
            <a:r>
              <a:rPr lang="en-US" dirty="0" err="1">
                <a:latin typeface="Courier" pitchFamily="2" charset="0"/>
              </a:rPr>
              <a:t>qiime</a:t>
            </a:r>
            <a:r>
              <a:rPr lang="en-US" dirty="0">
                <a:latin typeface="Courier" pitchFamily="2" charset="0"/>
              </a:rPr>
              <a:t> feature-table filter-samples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-table ./dada2_table.qza \</a:t>
            </a:r>
            <a:endParaRPr lang="es-ES" dirty="0">
              <a:latin typeface="Courier" pitchFamily="2" charset="0"/>
            </a:endParaRPr>
          </a:p>
          <a:p>
            <a:r>
              <a:rPr lang="en-US" dirty="0">
                <a:latin typeface="Courier" pitchFamily="2" charset="0"/>
              </a:rPr>
              <a:t>  --p-min-frequency 2000 \</a:t>
            </a:r>
            <a:endParaRPr lang="es-ES" dirty="0">
              <a:latin typeface="Courier" pitchFamily="2" charset="0"/>
            </a:endParaRPr>
          </a:p>
          <a:p>
            <a:r>
              <a:rPr lang="en-US" dirty="0">
                <a:latin typeface="Courier" pitchFamily="2" charset="0"/>
              </a:rPr>
              <a:t>  --o-filtered-table ./table_2k.qza</a:t>
            </a:r>
            <a:endParaRPr lang="es-ES" dirty="0">
              <a:latin typeface="Courier" pitchFamily="2" charset="0"/>
            </a:endParaRPr>
          </a:p>
          <a:p>
            <a:r>
              <a:rPr lang="en-US" dirty="0"/>
              <a:t> </a:t>
            </a:r>
            <a:endParaRPr lang="es-ES" dirty="0"/>
          </a:p>
          <a:p>
            <a:r>
              <a:rPr lang="en-US" dirty="0" err="1">
                <a:latin typeface="Courier" pitchFamily="2" charset="0"/>
              </a:rPr>
              <a:t>qiime</a:t>
            </a:r>
            <a:r>
              <a:rPr lang="en-US" dirty="0">
                <a:latin typeface="Courier" pitchFamily="2" charset="0"/>
              </a:rPr>
              <a:t> taxa </a:t>
            </a:r>
            <a:r>
              <a:rPr lang="en-US" dirty="0" err="1">
                <a:latin typeface="Courier" pitchFamily="2" charset="0"/>
              </a:rPr>
              <a:t>barplot</a:t>
            </a:r>
            <a:r>
              <a:rPr lang="en-US" dirty="0">
                <a:latin typeface="Courier" pitchFamily="2" charset="0"/>
              </a:rPr>
              <a:t>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-table ./table_2k.qza \</a:t>
            </a:r>
            <a:endParaRPr lang="es-ES" dirty="0">
              <a:latin typeface="Courier" pitchFamily="2" charset="0"/>
            </a:endParaRPr>
          </a:p>
          <a:p>
            <a:r>
              <a:rPr lang="en-US" dirty="0">
                <a:latin typeface="Courier" pitchFamily="2" charset="0"/>
              </a:rPr>
              <a:t>  --</a:t>
            </a:r>
            <a:r>
              <a:rPr lang="en-US" dirty="0" err="1">
                <a:latin typeface="Courier" pitchFamily="2" charset="0"/>
              </a:rPr>
              <a:t>i</a:t>
            </a:r>
            <a:r>
              <a:rPr lang="en-US" dirty="0">
                <a:latin typeface="Courier" pitchFamily="2" charset="0"/>
              </a:rPr>
              <a:t>-taxonomy ./</a:t>
            </a:r>
            <a:r>
              <a:rPr lang="en-US" dirty="0" err="1">
                <a:latin typeface="Courier" pitchFamily="2" charset="0"/>
              </a:rPr>
              <a:t>taxonomy.qza</a:t>
            </a:r>
            <a:r>
              <a:rPr lang="en-US" dirty="0">
                <a:latin typeface="Courier" pitchFamily="2" charset="0"/>
              </a:rPr>
              <a:t> \</a:t>
            </a:r>
            <a:endParaRPr lang="es-ES" dirty="0">
              <a:latin typeface="Courier" pitchFamily="2" charset="0"/>
            </a:endParaRPr>
          </a:p>
          <a:p>
            <a:r>
              <a:rPr lang="en-US" dirty="0">
                <a:latin typeface="Courier" pitchFamily="2" charset="0"/>
              </a:rPr>
              <a:t>  --m-metadata-file ./</a:t>
            </a:r>
            <a:r>
              <a:rPr lang="en-US" dirty="0" err="1">
                <a:latin typeface="Courier" pitchFamily="2" charset="0"/>
              </a:rPr>
              <a:t>metadata.tsv</a:t>
            </a:r>
            <a:r>
              <a:rPr lang="en-US" dirty="0">
                <a:latin typeface="Courier" pitchFamily="2" charset="0"/>
              </a:rPr>
              <a:t> \</a:t>
            </a:r>
            <a:endParaRPr lang="es-ES" dirty="0">
              <a:latin typeface="Courier" pitchFamily="2" charset="0"/>
            </a:endParaRPr>
          </a:p>
          <a:p>
            <a:r>
              <a:rPr lang="en-US" dirty="0">
                <a:latin typeface="Courier" pitchFamily="2" charset="0"/>
              </a:rPr>
              <a:t>  </a:t>
            </a:r>
            <a:r>
              <a:rPr lang="es-ES" dirty="0">
                <a:latin typeface="Courier" pitchFamily="2" charset="0"/>
              </a:rPr>
              <a:t>--o-</a:t>
            </a:r>
            <a:r>
              <a:rPr lang="es-ES" dirty="0" err="1">
                <a:latin typeface="Courier" pitchFamily="2" charset="0"/>
              </a:rPr>
              <a:t>visualization</a:t>
            </a:r>
            <a:r>
              <a:rPr lang="es-ES" dirty="0">
                <a:latin typeface="Courier" pitchFamily="2" charset="0"/>
              </a:rPr>
              <a:t> ./</a:t>
            </a:r>
            <a:r>
              <a:rPr lang="es-ES" dirty="0" err="1">
                <a:latin typeface="Courier" pitchFamily="2" charset="0"/>
              </a:rPr>
              <a:t>taxa_barplot.qzv</a:t>
            </a:r>
            <a:endParaRPr lang="es-ES" dirty="0">
              <a:latin typeface="Courier" pitchFamily="2" charset="0"/>
            </a:endParaRPr>
          </a:p>
        </p:txBody>
      </p:sp>
      <p:pic>
        <p:nvPicPr>
          <p:cNvPr id="8" name="Imagen 7" descr="Texto&#10;&#10;Descripción generada automáticamente con confianza media">
            <a:extLst>
              <a:ext uri="{FF2B5EF4-FFF2-40B4-BE49-F238E27FC236}">
                <a16:creationId xmlns:a16="http://schemas.microsoft.com/office/drawing/2014/main" id="{B1602F4A-044B-054E-95D3-DFEF9DF65F8F}"/>
              </a:ext>
            </a:extLst>
          </p:cNvPr>
          <p:cNvPicPr>
            <a:picLocks noChangeAspect="1"/>
          </p:cNvPicPr>
          <p:nvPr/>
        </p:nvPicPr>
        <p:blipFill>
          <a:blip r:embed="rId3"/>
          <a:stretch>
            <a:fillRect/>
          </a:stretch>
        </p:blipFill>
        <p:spPr>
          <a:xfrm>
            <a:off x="2980742" y="2628671"/>
            <a:ext cx="3543300" cy="660400"/>
          </a:xfrm>
          <a:prstGeom prst="rect">
            <a:avLst/>
          </a:prstGeom>
        </p:spPr>
      </p:pic>
      <p:pic>
        <p:nvPicPr>
          <p:cNvPr id="13" name="Imagen 12">
            <a:extLst>
              <a:ext uri="{FF2B5EF4-FFF2-40B4-BE49-F238E27FC236}">
                <a16:creationId xmlns:a16="http://schemas.microsoft.com/office/drawing/2014/main" id="{27D8F319-1E08-DF48-8766-74952221FD78}"/>
              </a:ext>
            </a:extLst>
          </p:cNvPr>
          <p:cNvPicPr>
            <a:picLocks noChangeAspect="1"/>
          </p:cNvPicPr>
          <p:nvPr/>
        </p:nvPicPr>
        <p:blipFill>
          <a:blip r:embed="rId4"/>
          <a:stretch>
            <a:fillRect/>
          </a:stretch>
        </p:blipFill>
        <p:spPr>
          <a:xfrm>
            <a:off x="6379081" y="4341327"/>
            <a:ext cx="4508500" cy="393700"/>
          </a:xfrm>
          <a:prstGeom prst="rect">
            <a:avLst/>
          </a:prstGeom>
        </p:spPr>
      </p:pic>
      <p:pic>
        <p:nvPicPr>
          <p:cNvPr id="15" name="Imagen 14">
            <a:extLst>
              <a:ext uri="{FF2B5EF4-FFF2-40B4-BE49-F238E27FC236}">
                <a16:creationId xmlns:a16="http://schemas.microsoft.com/office/drawing/2014/main" id="{B30D1F42-A2B3-1C43-BDB0-92BB16876CBB}"/>
              </a:ext>
            </a:extLst>
          </p:cNvPr>
          <p:cNvPicPr>
            <a:picLocks noChangeAspect="1"/>
          </p:cNvPicPr>
          <p:nvPr/>
        </p:nvPicPr>
        <p:blipFill>
          <a:blip r:embed="rId5"/>
          <a:stretch>
            <a:fillRect/>
          </a:stretch>
        </p:blipFill>
        <p:spPr>
          <a:xfrm>
            <a:off x="6869544" y="5845111"/>
            <a:ext cx="3937000" cy="355600"/>
          </a:xfrm>
          <a:prstGeom prst="rect">
            <a:avLst/>
          </a:prstGeom>
        </p:spPr>
      </p:pic>
      <p:sp>
        <p:nvSpPr>
          <p:cNvPr id="10" name="Marcador de texto 9">
            <a:extLst>
              <a:ext uri="{FF2B5EF4-FFF2-40B4-BE49-F238E27FC236}">
                <a16:creationId xmlns:a16="http://schemas.microsoft.com/office/drawing/2014/main" id="{4A5E3683-0878-884B-93FF-FB0A378EA68B}"/>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99873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875038"/>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sp>
        <p:nvSpPr>
          <p:cNvPr id="2" name="Rectángulo 1">
            <a:extLst>
              <a:ext uri="{FF2B5EF4-FFF2-40B4-BE49-F238E27FC236}">
                <a16:creationId xmlns:a16="http://schemas.microsoft.com/office/drawing/2014/main" id="{0BC0C255-0699-0C49-ACE3-8FB7BB86EA9F}"/>
              </a:ext>
            </a:extLst>
          </p:cNvPr>
          <p:cNvSpPr/>
          <p:nvPr/>
        </p:nvSpPr>
        <p:spPr>
          <a:xfrm>
            <a:off x="1239045" y="2198203"/>
            <a:ext cx="8666955" cy="3693319"/>
          </a:xfrm>
          <a:prstGeom prst="rect">
            <a:avLst/>
          </a:prstGeom>
        </p:spPr>
        <p:txBody>
          <a:bodyPr wrap="square">
            <a:spAutoFit/>
          </a:bodyPr>
          <a:lstStyle/>
          <a:p>
            <a:pPr lvl="0"/>
            <a:r>
              <a:rPr lang="es-ES" dirty="0"/>
              <a:t>¿Cuáles son las dos categorías taxonómicas más abundantes en frecuencia relativa si usamos 3 niveles de clasificación taxonómica?</a:t>
            </a:r>
          </a:p>
          <a:p>
            <a:r>
              <a:rPr lang="es-ES" dirty="0"/>
              <a:t> </a:t>
            </a:r>
          </a:p>
          <a:p>
            <a:r>
              <a:rPr lang="es-ES" dirty="0"/>
              <a:t>Si usamos el comando</a:t>
            </a:r>
          </a:p>
          <a:p>
            <a:r>
              <a:rPr lang="es-ES" dirty="0" err="1">
                <a:latin typeface="Courier" pitchFamily="2" charset="0"/>
              </a:rPr>
              <a:t>qiime</a:t>
            </a:r>
            <a:r>
              <a:rPr lang="es-ES" dirty="0">
                <a:latin typeface="Courier" pitchFamily="2" charset="0"/>
              </a:rPr>
              <a:t> </a:t>
            </a:r>
            <a:r>
              <a:rPr lang="es-ES" dirty="0" err="1">
                <a:latin typeface="Courier" pitchFamily="2" charset="0"/>
              </a:rPr>
              <a:t>tools</a:t>
            </a:r>
            <a:r>
              <a:rPr lang="es-ES" dirty="0">
                <a:latin typeface="Courier" pitchFamily="2" charset="0"/>
              </a:rPr>
              <a:t> </a:t>
            </a:r>
            <a:r>
              <a:rPr lang="es-ES" dirty="0" err="1">
                <a:latin typeface="Courier" pitchFamily="2" charset="0"/>
              </a:rPr>
              <a:t>view</a:t>
            </a:r>
            <a:r>
              <a:rPr lang="es-ES" dirty="0">
                <a:latin typeface="Courier" pitchFamily="2" charset="0"/>
              </a:rPr>
              <a:t> </a:t>
            </a:r>
            <a:r>
              <a:rPr lang="es-ES" dirty="0" err="1">
                <a:latin typeface="Courier" pitchFamily="2" charset="0"/>
              </a:rPr>
              <a:t>taxa_barplot.qzv</a:t>
            </a:r>
            <a:endParaRPr lang="es-ES" dirty="0">
              <a:latin typeface="Courier" pitchFamily="2" charset="0"/>
            </a:endParaRPr>
          </a:p>
          <a:p>
            <a:r>
              <a:rPr lang="es-ES" dirty="0"/>
              <a:t> </a:t>
            </a:r>
          </a:p>
          <a:p>
            <a:r>
              <a:rPr lang="es-ES" dirty="0"/>
              <a:t>y en </a:t>
            </a:r>
            <a:r>
              <a:rPr lang="es-ES" dirty="0" err="1"/>
              <a:t>taxonomic</a:t>
            </a:r>
            <a:r>
              <a:rPr lang="es-ES" dirty="0"/>
              <a:t> </a:t>
            </a:r>
            <a:r>
              <a:rPr lang="es-ES" dirty="0" err="1"/>
              <a:t>level</a:t>
            </a:r>
            <a:r>
              <a:rPr lang="es-ES" dirty="0"/>
              <a:t> seleccionamos </a:t>
            </a:r>
            <a:r>
              <a:rPr lang="es-ES" dirty="0" err="1"/>
              <a:t>level</a:t>
            </a:r>
            <a:r>
              <a:rPr lang="es-ES" dirty="0"/>
              <a:t> 3 observaremos como</a:t>
            </a:r>
          </a:p>
          <a:p>
            <a:r>
              <a:rPr lang="es-ES" dirty="0"/>
              <a:t>k__</a:t>
            </a:r>
            <a:r>
              <a:rPr lang="es-ES" dirty="0" err="1"/>
              <a:t>Bacteria;p</a:t>
            </a:r>
            <a:r>
              <a:rPr lang="es-ES" dirty="0"/>
              <a:t>__</a:t>
            </a:r>
            <a:r>
              <a:rPr lang="es-ES" dirty="0" err="1"/>
              <a:t>Firmicutes;c</a:t>
            </a:r>
            <a:r>
              <a:rPr lang="es-ES" dirty="0"/>
              <a:t>__</a:t>
            </a:r>
            <a:r>
              <a:rPr lang="es-ES" dirty="0" err="1"/>
              <a:t>Erysipelotrichi</a:t>
            </a:r>
            <a:endParaRPr lang="es-ES" dirty="0"/>
          </a:p>
          <a:p>
            <a:r>
              <a:rPr lang="es-ES" dirty="0"/>
              <a:t>k__</a:t>
            </a:r>
            <a:r>
              <a:rPr lang="es-ES" dirty="0" err="1"/>
              <a:t>Bacteria;p</a:t>
            </a:r>
            <a:r>
              <a:rPr lang="es-ES" dirty="0"/>
              <a:t>__</a:t>
            </a:r>
            <a:r>
              <a:rPr lang="es-ES" dirty="0" err="1"/>
              <a:t>Firmicutes;c</a:t>
            </a:r>
            <a:r>
              <a:rPr lang="es-ES" dirty="0"/>
              <a:t>__</a:t>
            </a:r>
            <a:r>
              <a:rPr lang="es-ES" dirty="0" err="1"/>
              <a:t>Clostridia</a:t>
            </a:r>
            <a:r>
              <a:rPr lang="es-ES" dirty="0"/>
              <a:t> y k__</a:t>
            </a:r>
            <a:r>
              <a:rPr lang="es-ES" dirty="0" err="1"/>
              <a:t>Bacteria;p</a:t>
            </a:r>
            <a:r>
              <a:rPr lang="es-ES" dirty="0"/>
              <a:t>__</a:t>
            </a:r>
            <a:r>
              <a:rPr lang="es-ES" dirty="0" err="1"/>
              <a:t>Bacteroidetes;c</a:t>
            </a:r>
            <a:r>
              <a:rPr lang="es-ES" dirty="0"/>
              <a:t>__</a:t>
            </a:r>
            <a:r>
              <a:rPr lang="es-ES" dirty="0" err="1"/>
              <a:t>Bacteroidia</a:t>
            </a:r>
            <a:r>
              <a:rPr lang="es-ES" dirty="0"/>
              <a:t> </a:t>
            </a:r>
          </a:p>
          <a:p>
            <a:r>
              <a:rPr lang="es-ES" dirty="0"/>
              <a:t>son las categorías más abundantes.</a:t>
            </a:r>
          </a:p>
          <a:p>
            <a:r>
              <a:rPr lang="es-ES" dirty="0"/>
              <a:t> </a:t>
            </a:r>
          </a:p>
          <a:p>
            <a:r>
              <a:rPr lang="en-US" dirty="0"/>
              <a:t> </a:t>
            </a:r>
            <a:endParaRPr lang="es-ES" dirty="0">
              <a:latin typeface="Times New Roman" panose="02020603050405020304" pitchFamily="18" charset="0"/>
              <a:ea typeface="Times New Roman" panose="02020603050405020304" pitchFamily="18" charset="0"/>
            </a:endParaRPr>
          </a:p>
        </p:txBody>
      </p:sp>
      <p:sp>
        <p:nvSpPr>
          <p:cNvPr id="8" name="Marcador de texto 7">
            <a:extLst>
              <a:ext uri="{FF2B5EF4-FFF2-40B4-BE49-F238E27FC236}">
                <a16:creationId xmlns:a16="http://schemas.microsoft.com/office/drawing/2014/main" id="{5960E503-9861-A341-86C4-66449D02EA19}"/>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32210175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dirty="0">
                <a:solidFill>
                  <a:srgbClr val="000000"/>
                </a:solidFill>
                <a:latin typeface="Arial" panose="020B0604020202020204" pitchFamily="34" charset="0"/>
                <a:ea typeface="Times New Roman" panose="02020603050405020304" pitchFamily="18" charset="0"/>
                <a:cs typeface="Times New Roman" panose="02020603050405020304" pitchFamily="18" charset="0"/>
              </a:rPr>
              <a:t>QIIME 2</a:t>
            </a:r>
            <a:r>
              <a:rPr lang="es-ES" dirty="0"/>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239045" y="1580454"/>
            <a:ext cx="8902482" cy="646331"/>
          </a:xfrm>
          <a:prstGeom prst="rect">
            <a:avLst/>
          </a:prstGeom>
          <a:noFill/>
        </p:spPr>
        <p:txBody>
          <a:bodyPr wrap="square" rtlCol="0">
            <a:spAutoFit/>
          </a:bodyPr>
          <a:lstStyle/>
          <a:p>
            <a:r>
              <a:rPr lang="es-ES" b="1" dirty="0"/>
              <a:t>Practica QIIME 2. Relación entre el microbioma y la enfermedad de Parkinson.</a:t>
            </a:r>
            <a:endParaRPr lang="es-ES" dirty="0"/>
          </a:p>
          <a:p>
            <a:endParaRPr lang="es-ES" dirty="0"/>
          </a:p>
        </p:txBody>
      </p:sp>
      <p:pic>
        <p:nvPicPr>
          <p:cNvPr id="8" name="Imagen 7" descr="Gráfico, Gráfico de barras&#10;&#10;Descripción generada automáticamente">
            <a:extLst>
              <a:ext uri="{FF2B5EF4-FFF2-40B4-BE49-F238E27FC236}">
                <a16:creationId xmlns:a16="http://schemas.microsoft.com/office/drawing/2014/main" id="{1497DBBE-6454-0641-8B8E-457BBF3EE914}"/>
              </a:ext>
            </a:extLst>
          </p:cNvPr>
          <p:cNvPicPr>
            <a:picLocks noChangeAspect="1"/>
          </p:cNvPicPr>
          <p:nvPr/>
        </p:nvPicPr>
        <p:blipFill>
          <a:blip r:embed="rId2"/>
          <a:stretch>
            <a:fillRect/>
          </a:stretch>
        </p:blipFill>
        <p:spPr>
          <a:xfrm>
            <a:off x="2015006" y="2044312"/>
            <a:ext cx="7350560" cy="4587001"/>
          </a:xfrm>
          <a:prstGeom prst="rect">
            <a:avLst/>
          </a:prstGeom>
        </p:spPr>
      </p:pic>
      <p:sp>
        <p:nvSpPr>
          <p:cNvPr id="10" name="Elipse 9">
            <a:extLst>
              <a:ext uri="{FF2B5EF4-FFF2-40B4-BE49-F238E27FC236}">
                <a16:creationId xmlns:a16="http://schemas.microsoft.com/office/drawing/2014/main" id="{C9E1C9DE-CC10-9E4A-A84E-4B0DFACA6346}"/>
              </a:ext>
            </a:extLst>
          </p:cNvPr>
          <p:cNvSpPr/>
          <p:nvPr/>
        </p:nvSpPr>
        <p:spPr>
          <a:xfrm>
            <a:off x="7792720" y="3215640"/>
            <a:ext cx="1330960" cy="452120"/>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Marcador de texto 6">
            <a:extLst>
              <a:ext uri="{FF2B5EF4-FFF2-40B4-BE49-F238E27FC236}">
                <a16:creationId xmlns:a16="http://schemas.microsoft.com/office/drawing/2014/main" id="{E1B30D27-C527-E04C-93DC-2750DFE37561}"/>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0566031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9BA48434-93B9-FE47-BC51-EF7D2545CBF3}"/>
              </a:ext>
            </a:extLst>
          </p:cNvPr>
          <p:cNvSpPr>
            <a:spLocks noGrp="1"/>
          </p:cNvSpPr>
          <p:nvPr>
            <p:ph type="body" sz="quarter" idx="10"/>
          </p:nvPr>
        </p:nvSpPr>
        <p:spPr/>
        <p:txBody>
          <a:bodyPr/>
          <a:lstStyle/>
          <a:p>
            <a:r>
              <a:rPr lang="es-ES" dirty="0"/>
              <a:t>¡Gracias!</a:t>
            </a:r>
          </a:p>
        </p:txBody>
      </p:sp>
    </p:spTree>
    <p:extLst>
      <p:ext uri="{BB962C8B-B14F-4D97-AF65-F5344CB8AC3E}">
        <p14:creationId xmlns:p14="http://schemas.microsoft.com/office/powerpoint/2010/main" val="1977850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66C7301-805A-3141-9D80-5D7ABFEE9C84}"/>
              </a:ext>
            </a:extLst>
          </p:cNvPr>
          <p:cNvSpPr/>
          <p:nvPr/>
        </p:nvSpPr>
        <p:spPr>
          <a:xfrm>
            <a:off x="385227" y="380973"/>
            <a:ext cx="1754439" cy="11103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Lecturas de secuenciación, datos crudos</a:t>
            </a:r>
          </a:p>
        </p:txBody>
      </p:sp>
      <p:sp>
        <p:nvSpPr>
          <p:cNvPr id="5" name="Rectángulo 4">
            <a:extLst>
              <a:ext uri="{FF2B5EF4-FFF2-40B4-BE49-F238E27FC236}">
                <a16:creationId xmlns:a16="http://schemas.microsoft.com/office/drawing/2014/main" id="{74B62A7E-0698-BC41-A1C7-85A65AA07165}"/>
              </a:ext>
            </a:extLst>
          </p:cNvPr>
          <p:cNvSpPr/>
          <p:nvPr/>
        </p:nvSpPr>
        <p:spPr>
          <a:xfrm>
            <a:off x="2929699" y="420915"/>
            <a:ext cx="1994720" cy="111034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1"/>
                </a:solidFill>
                <a:latin typeface="Arial" panose="020B0604020202020204" pitchFamily="34" charset="0"/>
                <a:cs typeface="Arial" panose="020B0604020202020204" pitchFamily="34" charset="0"/>
              </a:rPr>
              <a:t>Demultiplexado</a:t>
            </a:r>
            <a:endParaRPr lang="es-ES" dirty="0">
              <a:solidFill>
                <a:schemeClr val="tx1"/>
              </a:solidFill>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63A2055C-83D7-E249-A33C-0ACDB8EAEA6D}"/>
              </a:ext>
            </a:extLst>
          </p:cNvPr>
          <p:cNvSpPr/>
          <p:nvPr/>
        </p:nvSpPr>
        <p:spPr>
          <a:xfrm>
            <a:off x="3093297" y="3193501"/>
            <a:ext cx="2056728" cy="7402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Abundancia diferencial</a:t>
            </a:r>
          </a:p>
        </p:txBody>
      </p:sp>
      <p:sp>
        <p:nvSpPr>
          <p:cNvPr id="7" name="Rectángulo 6">
            <a:extLst>
              <a:ext uri="{FF2B5EF4-FFF2-40B4-BE49-F238E27FC236}">
                <a16:creationId xmlns:a16="http://schemas.microsoft.com/office/drawing/2014/main" id="{8BBFA2B6-301C-BF40-B20E-91CEE2B5570F}"/>
              </a:ext>
            </a:extLst>
          </p:cNvPr>
          <p:cNvSpPr/>
          <p:nvPr/>
        </p:nvSpPr>
        <p:spPr>
          <a:xfrm>
            <a:off x="5932266" y="420915"/>
            <a:ext cx="1994720" cy="111034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Lecturas </a:t>
            </a:r>
            <a:r>
              <a:rPr lang="es-ES" dirty="0" err="1">
                <a:solidFill>
                  <a:schemeClr val="tx1"/>
                </a:solidFill>
                <a:latin typeface="Arial" panose="020B0604020202020204" pitchFamily="34" charset="0"/>
                <a:cs typeface="Arial" panose="020B0604020202020204" pitchFamily="34" charset="0"/>
              </a:rPr>
              <a:t>demultiplexadas</a:t>
            </a:r>
            <a:endParaRPr lang="es-ES" dirty="0">
              <a:solidFill>
                <a:schemeClr val="tx1"/>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C9DD0A64-95D7-9D47-9753-1515BABF440E}"/>
              </a:ext>
            </a:extLst>
          </p:cNvPr>
          <p:cNvSpPr/>
          <p:nvPr/>
        </p:nvSpPr>
        <p:spPr>
          <a:xfrm>
            <a:off x="8934833" y="420915"/>
            <a:ext cx="1994720" cy="111034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Quitar el ruido / Clúster</a:t>
            </a:r>
          </a:p>
        </p:txBody>
      </p:sp>
      <p:sp>
        <p:nvSpPr>
          <p:cNvPr id="9" name="Rectángulo 8">
            <a:extLst>
              <a:ext uri="{FF2B5EF4-FFF2-40B4-BE49-F238E27FC236}">
                <a16:creationId xmlns:a16="http://schemas.microsoft.com/office/drawing/2014/main" id="{3D25AC5F-1710-8944-9E67-39D279B1C99E}"/>
              </a:ext>
            </a:extLst>
          </p:cNvPr>
          <p:cNvSpPr/>
          <p:nvPr/>
        </p:nvSpPr>
        <p:spPr>
          <a:xfrm>
            <a:off x="9932193" y="2352594"/>
            <a:ext cx="1791519" cy="81835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Secuencias representativas</a:t>
            </a:r>
            <a:endParaRPr lang="es-ES" i="1" dirty="0">
              <a:solidFill>
                <a:schemeClr val="tx1"/>
              </a:solidFill>
            </a:endParaRPr>
          </a:p>
        </p:txBody>
      </p:sp>
      <p:sp>
        <p:nvSpPr>
          <p:cNvPr id="11" name="Rectángulo 10">
            <a:extLst>
              <a:ext uri="{FF2B5EF4-FFF2-40B4-BE49-F238E27FC236}">
                <a16:creationId xmlns:a16="http://schemas.microsoft.com/office/drawing/2014/main" id="{8AB85CC6-5E36-1544-8174-2F10C1B3BB21}"/>
              </a:ext>
            </a:extLst>
          </p:cNvPr>
          <p:cNvSpPr/>
          <p:nvPr/>
        </p:nvSpPr>
        <p:spPr>
          <a:xfrm>
            <a:off x="3334397" y="4235744"/>
            <a:ext cx="1791520" cy="11103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Gráficos de barras (</a:t>
            </a:r>
            <a:r>
              <a:rPr lang="es-ES" i="1" dirty="0" err="1">
                <a:solidFill>
                  <a:schemeClr val="tx1"/>
                </a:solidFill>
              </a:rPr>
              <a:t>barplot</a:t>
            </a:r>
            <a:r>
              <a:rPr lang="es-ES" dirty="0">
                <a:solidFill>
                  <a:schemeClr val="tx1"/>
                </a:solidFill>
              </a:rPr>
              <a:t>), mapa de calor (</a:t>
            </a:r>
            <a:r>
              <a:rPr lang="es-ES" i="1" dirty="0" err="1">
                <a:solidFill>
                  <a:schemeClr val="tx1"/>
                </a:solidFill>
              </a:rPr>
              <a:t>heatmap</a:t>
            </a:r>
            <a:r>
              <a:rPr lang="es-ES" dirty="0">
                <a:solidFill>
                  <a:schemeClr val="tx1"/>
                </a:solidFill>
              </a:rPr>
              <a:t>)</a:t>
            </a:r>
          </a:p>
        </p:txBody>
      </p:sp>
      <p:cxnSp>
        <p:nvCxnSpPr>
          <p:cNvPr id="13" name="Conector recto de flecha 12">
            <a:extLst>
              <a:ext uri="{FF2B5EF4-FFF2-40B4-BE49-F238E27FC236}">
                <a16:creationId xmlns:a16="http://schemas.microsoft.com/office/drawing/2014/main" id="{B70472A0-ACDC-7D4A-BC31-F658235AFFF4}"/>
              </a:ext>
            </a:extLst>
          </p:cNvPr>
          <p:cNvCxnSpPr>
            <a:cxnSpLocks/>
          </p:cNvCxnSpPr>
          <p:nvPr/>
        </p:nvCxnSpPr>
        <p:spPr>
          <a:xfrm>
            <a:off x="2137876" y="957888"/>
            <a:ext cx="7918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DF4A29A-56F7-AF43-AEF4-DCA6CA003C3B}"/>
              </a:ext>
            </a:extLst>
          </p:cNvPr>
          <p:cNvCxnSpPr>
            <a:cxnSpLocks/>
          </p:cNvCxnSpPr>
          <p:nvPr/>
        </p:nvCxnSpPr>
        <p:spPr>
          <a:xfrm>
            <a:off x="5032431" y="1070428"/>
            <a:ext cx="7918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9F051CAB-AC3D-E14D-83E6-057B39D13D0C}"/>
              </a:ext>
            </a:extLst>
          </p:cNvPr>
          <p:cNvCxnSpPr>
            <a:cxnSpLocks/>
          </p:cNvCxnSpPr>
          <p:nvPr/>
        </p:nvCxnSpPr>
        <p:spPr>
          <a:xfrm>
            <a:off x="8056383" y="1070428"/>
            <a:ext cx="7918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A2356514-E798-F843-8714-A96C9EE9A0D1}"/>
              </a:ext>
            </a:extLst>
          </p:cNvPr>
          <p:cNvCxnSpPr>
            <a:cxnSpLocks/>
          </p:cNvCxnSpPr>
          <p:nvPr/>
        </p:nvCxnSpPr>
        <p:spPr>
          <a:xfrm>
            <a:off x="9811658" y="1600145"/>
            <a:ext cx="0" cy="3773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D3471BB5-80F3-6648-848B-0BF584C736DD}"/>
              </a:ext>
            </a:extLst>
          </p:cNvPr>
          <p:cNvCxnSpPr>
            <a:cxnSpLocks/>
          </p:cNvCxnSpPr>
          <p:nvPr/>
        </p:nvCxnSpPr>
        <p:spPr>
          <a:xfrm flipH="1">
            <a:off x="6460255" y="1971116"/>
            <a:ext cx="4409082" cy="6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3160207-04B1-D844-9389-4A7CE8B3912F}"/>
              </a:ext>
            </a:extLst>
          </p:cNvPr>
          <p:cNvCxnSpPr>
            <a:cxnSpLocks/>
          </p:cNvCxnSpPr>
          <p:nvPr/>
        </p:nvCxnSpPr>
        <p:spPr>
          <a:xfrm>
            <a:off x="6481468" y="1971116"/>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30DED335-DF67-A24C-88F3-FA6863F8B1CB}"/>
              </a:ext>
            </a:extLst>
          </p:cNvPr>
          <p:cNvCxnSpPr>
            <a:cxnSpLocks/>
          </p:cNvCxnSpPr>
          <p:nvPr/>
        </p:nvCxnSpPr>
        <p:spPr>
          <a:xfrm>
            <a:off x="10855327" y="1980282"/>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FA5E1C1D-A6BE-6D4B-AA40-0BED2BEAAAAB}"/>
              </a:ext>
            </a:extLst>
          </p:cNvPr>
          <p:cNvSpPr/>
          <p:nvPr/>
        </p:nvSpPr>
        <p:spPr>
          <a:xfrm>
            <a:off x="7910538" y="4383151"/>
            <a:ext cx="1791519" cy="5588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Taxonomía</a:t>
            </a:r>
            <a:endParaRPr lang="es-ES" i="1" dirty="0">
              <a:solidFill>
                <a:schemeClr val="tx1"/>
              </a:solidFill>
            </a:endParaRPr>
          </a:p>
        </p:txBody>
      </p:sp>
      <p:sp>
        <p:nvSpPr>
          <p:cNvPr id="30" name="Rectángulo 29">
            <a:extLst>
              <a:ext uri="{FF2B5EF4-FFF2-40B4-BE49-F238E27FC236}">
                <a16:creationId xmlns:a16="http://schemas.microsoft.com/office/drawing/2014/main" id="{A1E9C85E-6E15-7641-ABBC-C904B13A4CC1}"/>
              </a:ext>
            </a:extLst>
          </p:cNvPr>
          <p:cNvSpPr/>
          <p:nvPr/>
        </p:nvSpPr>
        <p:spPr>
          <a:xfrm>
            <a:off x="7818509" y="3208655"/>
            <a:ext cx="1560863" cy="78703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Clasificación taxonómica</a:t>
            </a:r>
          </a:p>
        </p:txBody>
      </p:sp>
      <p:sp>
        <p:nvSpPr>
          <p:cNvPr id="31" name="Rectángulo 30">
            <a:extLst>
              <a:ext uri="{FF2B5EF4-FFF2-40B4-BE49-F238E27FC236}">
                <a16:creationId xmlns:a16="http://schemas.microsoft.com/office/drawing/2014/main" id="{C18206B5-BE0C-8E44-B51A-2CEC13C588C8}"/>
              </a:ext>
            </a:extLst>
          </p:cNvPr>
          <p:cNvSpPr/>
          <p:nvPr/>
        </p:nvSpPr>
        <p:spPr>
          <a:xfrm>
            <a:off x="10033793" y="3559227"/>
            <a:ext cx="1791518" cy="55880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Alineamiento</a:t>
            </a:r>
          </a:p>
        </p:txBody>
      </p:sp>
      <p:sp>
        <p:nvSpPr>
          <p:cNvPr id="32" name="Rectángulo 31">
            <a:extLst>
              <a:ext uri="{FF2B5EF4-FFF2-40B4-BE49-F238E27FC236}">
                <a16:creationId xmlns:a16="http://schemas.microsoft.com/office/drawing/2014/main" id="{867594E6-9773-7A46-BBA8-883A54003551}"/>
              </a:ext>
            </a:extLst>
          </p:cNvPr>
          <p:cNvSpPr/>
          <p:nvPr/>
        </p:nvSpPr>
        <p:spPr>
          <a:xfrm>
            <a:off x="5647537" y="2411782"/>
            <a:ext cx="1791519" cy="111034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Tabla de características, </a:t>
            </a:r>
            <a:r>
              <a:rPr lang="es-ES" i="1" dirty="0" err="1">
                <a:solidFill>
                  <a:schemeClr val="tx1"/>
                </a:solidFill>
              </a:rPr>
              <a:t>feature</a:t>
            </a:r>
            <a:r>
              <a:rPr lang="es-ES" i="1" dirty="0">
                <a:solidFill>
                  <a:schemeClr val="tx1"/>
                </a:solidFill>
              </a:rPr>
              <a:t> </a:t>
            </a:r>
            <a:r>
              <a:rPr lang="es-ES" i="1" dirty="0" err="1">
                <a:solidFill>
                  <a:schemeClr val="tx1"/>
                </a:solidFill>
              </a:rPr>
              <a:t>table</a:t>
            </a:r>
            <a:endParaRPr lang="es-ES" i="1" dirty="0">
              <a:solidFill>
                <a:schemeClr val="tx1"/>
              </a:solidFill>
            </a:endParaRPr>
          </a:p>
        </p:txBody>
      </p:sp>
      <p:sp>
        <p:nvSpPr>
          <p:cNvPr id="33" name="Rectángulo 32">
            <a:extLst>
              <a:ext uri="{FF2B5EF4-FFF2-40B4-BE49-F238E27FC236}">
                <a16:creationId xmlns:a16="http://schemas.microsoft.com/office/drawing/2014/main" id="{883B610C-8256-414E-A389-52BF2D1E53D4}"/>
              </a:ext>
            </a:extLst>
          </p:cNvPr>
          <p:cNvSpPr/>
          <p:nvPr/>
        </p:nvSpPr>
        <p:spPr>
          <a:xfrm>
            <a:off x="10033793" y="4495342"/>
            <a:ext cx="1791519" cy="87448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Secuencias alineadas</a:t>
            </a:r>
            <a:endParaRPr lang="es-ES" i="1" dirty="0">
              <a:solidFill>
                <a:schemeClr val="tx1"/>
              </a:solidFill>
              <a:latin typeface="Arial" panose="020B0604020202020204" pitchFamily="34" charset="0"/>
              <a:cs typeface="Arial" panose="020B0604020202020204" pitchFamily="34" charset="0"/>
            </a:endParaRPr>
          </a:p>
        </p:txBody>
      </p:sp>
      <p:sp>
        <p:nvSpPr>
          <p:cNvPr id="34" name="Rectángulo 33">
            <a:extLst>
              <a:ext uri="{FF2B5EF4-FFF2-40B4-BE49-F238E27FC236}">
                <a16:creationId xmlns:a16="http://schemas.microsoft.com/office/drawing/2014/main" id="{C6F3704A-909C-2C46-9AAA-E7869BD5B9DA}"/>
              </a:ext>
            </a:extLst>
          </p:cNvPr>
          <p:cNvSpPr/>
          <p:nvPr/>
        </p:nvSpPr>
        <p:spPr>
          <a:xfrm>
            <a:off x="9932193" y="5782283"/>
            <a:ext cx="1994720" cy="80953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Filogenia</a:t>
            </a:r>
          </a:p>
        </p:txBody>
      </p:sp>
      <p:sp>
        <p:nvSpPr>
          <p:cNvPr id="35" name="Rectángulo 34">
            <a:extLst>
              <a:ext uri="{FF2B5EF4-FFF2-40B4-BE49-F238E27FC236}">
                <a16:creationId xmlns:a16="http://schemas.microsoft.com/office/drawing/2014/main" id="{3AEF780E-25AA-F74F-8EBA-D0E4ED9B0879}"/>
              </a:ext>
            </a:extLst>
          </p:cNvPr>
          <p:cNvSpPr/>
          <p:nvPr/>
        </p:nvSpPr>
        <p:spPr>
          <a:xfrm>
            <a:off x="184596" y="3449782"/>
            <a:ext cx="1635282" cy="12761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Estadísticas / Gráficas</a:t>
            </a:r>
          </a:p>
        </p:txBody>
      </p:sp>
      <p:cxnSp>
        <p:nvCxnSpPr>
          <p:cNvPr id="38" name="Conector recto 37">
            <a:extLst>
              <a:ext uri="{FF2B5EF4-FFF2-40B4-BE49-F238E27FC236}">
                <a16:creationId xmlns:a16="http://schemas.microsoft.com/office/drawing/2014/main" id="{8EC61E1A-689E-8C4A-8E38-5F17546AAC87}"/>
              </a:ext>
            </a:extLst>
          </p:cNvPr>
          <p:cNvCxnSpPr>
            <a:cxnSpLocks/>
            <a:stCxn id="32" idx="2"/>
          </p:cNvCxnSpPr>
          <p:nvPr/>
        </p:nvCxnSpPr>
        <p:spPr>
          <a:xfrm>
            <a:off x="6543297" y="3522125"/>
            <a:ext cx="0" cy="2729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B56EAD60-5B6D-E24E-AA3B-2E3AD9543EA1}"/>
              </a:ext>
            </a:extLst>
          </p:cNvPr>
          <p:cNvCxnSpPr>
            <a:cxnSpLocks/>
          </p:cNvCxnSpPr>
          <p:nvPr/>
        </p:nvCxnSpPr>
        <p:spPr>
          <a:xfrm flipH="1">
            <a:off x="5150027" y="3764143"/>
            <a:ext cx="139326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A302527B-7C5C-E442-B9C9-E11B0441307D}"/>
              </a:ext>
            </a:extLst>
          </p:cNvPr>
          <p:cNvCxnSpPr>
            <a:cxnSpLocks/>
          </p:cNvCxnSpPr>
          <p:nvPr/>
        </p:nvCxnSpPr>
        <p:spPr>
          <a:xfrm flipH="1">
            <a:off x="5322289" y="4790915"/>
            <a:ext cx="12210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A5998454-1723-B74F-A245-2A750C32D7F7}"/>
              </a:ext>
            </a:extLst>
          </p:cNvPr>
          <p:cNvCxnSpPr>
            <a:cxnSpLocks/>
          </p:cNvCxnSpPr>
          <p:nvPr/>
        </p:nvCxnSpPr>
        <p:spPr>
          <a:xfrm flipH="1">
            <a:off x="5322289" y="6252027"/>
            <a:ext cx="12210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ángulo 44">
            <a:extLst>
              <a:ext uri="{FF2B5EF4-FFF2-40B4-BE49-F238E27FC236}">
                <a16:creationId xmlns:a16="http://schemas.microsoft.com/office/drawing/2014/main" id="{505E9362-D64C-9A42-AF18-716C59E11A07}"/>
              </a:ext>
            </a:extLst>
          </p:cNvPr>
          <p:cNvSpPr/>
          <p:nvPr/>
        </p:nvSpPr>
        <p:spPr>
          <a:xfrm>
            <a:off x="3327568" y="5622921"/>
            <a:ext cx="1994720" cy="111034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Análisis de diversidad</a:t>
            </a:r>
          </a:p>
        </p:txBody>
      </p:sp>
      <p:cxnSp>
        <p:nvCxnSpPr>
          <p:cNvPr id="46" name="Conector recto de flecha 45">
            <a:extLst>
              <a:ext uri="{FF2B5EF4-FFF2-40B4-BE49-F238E27FC236}">
                <a16:creationId xmlns:a16="http://schemas.microsoft.com/office/drawing/2014/main" id="{6399DF61-3CEE-524E-A970-82E456166773}"/>
              </a:ext>
            </a:extLst>
          </p:cNvPr>
          <p:cNvCxnSpPr>
            <a:cxnSpLocks/>
          </p:cNvCxnSpPr>
          <p:nvPr/>
        </p:nvCxnSpPr>
        <p:spPr>
          <a:xfrm flipH="1">
            <a:off x="1819878" y="3986248"/>
            <a:ext cx="9203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1A32AA85-0C32-0945-BA2E-81B59FDCE064}"/>
              </a:ext>
            </a:extLst>
          </p:cNvPr>
          <p:cNvCxnSpPr>
            <a:cxnSpLocks/>
          </p:cNvCxnSpPr>
          <p:nvPr/>
        </p:nvCxnSpPr>
        <p:spPr>
          <a:xfrm flipH="1">
            <a:off x="2726287" y="2724998"/>
            <a:ext cx="32201" cy="36141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B1EEA6A2-6A2D-AA4E-84CB-96D126654CD5}"/>
              </a:ext>
            </a:extLst>
          </p:cNvPr>
          <p:cNvCxnSpPr>
            <a:cxnSpLocks/>
          </p:cNvCxnSpPr>
          <p:nvPr/>
        </p:nvCxnSpPr>
        <p:spPr>
          <a:xfrm flipH="1">
            <a:off x="2763813" y="2724998"/>
            <a:ext cx="28282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7D30554F-2D52-1447-8219-A053B7A62BA4}"/>
              </a:ext>
            </a:extLst>
          </p:cNvPr>
          <p:cNvCxnSpPr>
            <a:cxnSpLocks/>
          </p:cNvCxnSpPr>
          <p:nvPr/>
        </p:nvCxnSpPr>
        <p:spPr>
          <a:xfrm flipH="1">
            <a:off x="2740184" y="6314373"/>
            <a:ext cx="5458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ángulo 75">
            <a:extLst>
              <a:ext uri="{FF2B5EF4-FFF2-40B4-BE49-F238E27FC236}">
                <a16:creationId xmlns:a16="http://schemas.microsoft.com/office/drawing/2014/main" id="{6591A5B1-C4DF-7B41-ABFE-A5E32CF9EFE7}"/>
              </a:ext>
            </a:extLst>
          </p:cNvPr>
          <p:cNvSpPr/>
          <p:nvPr/>
        </p:nvSpPr>
        <p:spPr>
          <a:xfrm>
            <a:off x="7611003" y="5780429"/>
            <a:ext cx="1791519" cy="80953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Filogenia</a:t>
            </a:r>
            <a:endParaRPr lang="es-ES" i="1" dirty="0">
              <a:solidFill>
                <a:schemeClr val="tx1"/>
              </a:solidFill>
            </a:endParaRPr>
          </a:p>
        </p:txBody>
      </p:sp>
      <p:cxnSp>
        <p:nvCxnSpPr>
          <p:cNvPr id="77" name="Conector recto de flecha 76">
            <a:extLst>
              <a:ext uri="{FF2B5EF4-FFF2-40B4-BE49-F238E27FC236}">
                <a16:creationId xmlns:a16="http://schemas.microsoft.com/office/drawing/2014/main" id="{9001DFEB-560D-7F43-85CD-72AEC2B3DCCD}"/>
              </a:ext>
            </a:extLst>
          </p:cNvPr>
          <p:cNvCxnSpPr>
            <a:cxnSpLocks/>
          </p:cNvCxnSpPr>
          <p:nvPr/>
        </p:nvCxnSpPr>
        <p:spPr>
          <a:xfrm>
            <a:off x="10948360" y="4128647"/>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0" name="Imagen 79">
            <a:extLst>
              <a:ext uri="{FF2B5EF4-FFF2-40B4-BE49-F238E27FC236}">
                <a16:creationId xmlns:a16="http://schemas.microsoft.com/office/drawing/2014/main" id="{3F94BCA2-6060-4D43-A585-B73F2B9278BD}"/>
              </a:ext>
            </a:extLst>
          </p:cNvPr>
          <p:cNvPicPr>
            <a:picLocks noChangeAspect="1"/>
          </p:cNvPicPr>
          <p:nvPr/>
        </p:nvPicPr>
        <p:blipFill>
          <a:blip r:embed="rId2"/>
          <a:stretch>
            <a:fillRect/>
          </a:stretch>
        </p:blipFill>
        <p:spPr>
          <a:xfrm rot="5400000">
            <a:off x="9486545" y="6028526"/>
            <a:ext cx="239338" cy="615440"/>
          </a:xfrm>
          <a:prstGeom prst="rect">
            <a:avLst/>
          </a:prstGeom>
        </p:spPr>
      </p:pic>
      <p:cxnSp>
        <p:nvCxnSpPr>
          <p:cNvPr id="81" name="Conector recto de flecha 80">
            <a:extLst>
              <a:ext uri="{FF2B5EF4-FFF2-40B4-BE49-F238E27FC236}">
                <a16:creationId xmlns:a16="http://schemas.microsoft.com/office/drawing/2014/main" id="{C20BEB4A-C71E-5D42-95A9-4F0D1BC26511}"/>
              </a:ext>
            </a:extLst>
          </p:cNvPr>
          <p:cNvCxnSpPr>
            <a:cxnSpLocks/>
          </p:cNvCxnSpPr>
          <p:nvPr/>
        </p:nvCxnSpPr>
        <p:spPr>
          <a:xfrm>
            <a:off x="11003146" y="5405481"/>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59A33EB3-6E8C-994F-B711-FD5CB625BD48}"/>
              </a:ext>
            </a:extLst>
          </p:cNvPr>
          <p:cNvCxnSpPr>
            <a:cxnSpLocks/>
          </p:cNvCxnSpPr>
          <p:nvPr/>
        </p:nvCxnSpPr>
        <p:spPr>
          <a:xfrm flipH="1">
            <a:off x="5322289" y="6425739"/>
            <a:ext cx="22887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3DACAF47-2089-7748-8F4C-95C95FE7D514}"/>
              </a:ext>
            </a:extLst>
          </p:cNvPr>
          <p:cNvCxnSpPr>
            <a:cxnSpLocks/>
          </p:cNvCxnSpPr>
          <p:nvPr/>
        </p:nvCxnSpPr>
        <p:spPr>
          <a:xfrm flipH="1">
            <a:off x="5647537" y="4660515"/>
            <a:ext cx="22630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7F8E6D44-E863-C948-AABC-98F3E0EE373A}"/>
              </a:ext>
            </a:extLst>
          </p:cNvPr>
          <p:cNvCxnSpPr>
            <a:cxnSpLocks/>
          </p:cNvCxnSpPr>
          <p:nvPr/>
        </p:nvCxnSpPr>
        <p:spPr>
          <a:xfrm>
            <a:off x="5647537" y="3764143"/>
            <a:ext cx="0" cy="24878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ector recto 94">
            <a:extLst>
              <a:ext uri="{FF2B5EF4-FFF2-40B4-BE49-F238E27FC236}">
                <a16:creationId xmlns:a16="http://schemas.microsoft.com/office/drawing/2014/main" id="{91098EC0-F506-0345-B0F3-3D047FF57422}"/>
              </a:ext>
            </a:extLst>
          </p:cNvPr>
          <p:cNvCxnSpPr>
            <a:cxnSpLocks/>
          </p:cNvCxnSpPr>
          <p:nvPr/>
        </p:nvCxnSpPr>
        <p:spPr>
          <a:xfrm flipH="1" flipV="1">
            <a:off x="8664796" y="2793567"/>
            <a:ext cx="1267397" cy="34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60FAB17A-16BA-1940-B1F7-A5A6B667A293}"/>
              </a:ext>
            </a:extLst>
          </p:cNvPr>
          <p:cNvCxnSpPr>
            <a:cxnSpLocks/>
          </p:cNvCxnSpPr>
          <p:nvPr/>
        </p:nvCxnSpPr>
        <p:spPr>
          <a:xfrm>
            <a:off x="8664796" y="2781894"/>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08792E59-203F-B747-8EE4-A6ADC136602C}"/>
              </a:ext>
            </a:extLst>
          </p:cNvPr>
          <p:cNvCxnSpPr>
            <a:cxnSpLocks/>
          </p:cNvCxnSpPr>
          <p:nvPr/>
        </p:nvCxnSpPr>
        <p:spPr>
          <a:xfrm>
            <a:off x="8664796" y="3986248"/>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F829D5C7-E419-6143-BCA9-931EC2CF0C95}"/>
              </a:ext>
            </a:extLst>
          </p:cNvPr>
          <p:cNvCxnSpPr>
            <a:cxnSpLocks/>
          </p:cNvCxnSpPr>
          <p:nvPr/>
        </p:nvCxnSpPr>
        <p:spPr>
          <a:xfrm>
            <a:off x="10914646" y="3183963"/>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0272E918-1C5F-D444-AA7F-190C5A859C24}"/>
              </a:ext>
            </a:extLst>
          </p:cNvPr>
          <p:cNvSpPr/>
          <p:nvPr/>
        </p:nvSpPr>
        <p:spPr>
          <a:xfrm>
            <a:off x="8576163" y="55362"/>
            <a:ext cx="3147549" cy="1814945"/>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148D83F7-7B83-F940-A5D6-F1B444F70061}"/>
              </a:ext>
            </a:extLst>
          </p:cNvPr>
          <p:cNvSpPr/>
          <p:nvPr/>
        </p:nvSpPr>
        <p:spPr>
          <a:xfrm>
            <a:off x="465230" y="1942440"/>
            <a:ext cx="2191626" cy="369332"/>
          </a:xfrm>
          <a:prstGeom prst="rect">
            <a:avLst/>
          </a:prstGeom>
        </p:spPr>
        <p:txBody>
          <a:bodyPr wrap="none">
            <a:spAutoFit/>
          </a:bodyPr>
          <a:lstStyle/>
          <a:p>
            <a:r>
              <a:rPr lang="es-ES" b="1" dirty="0">
                <a:solidFill>
                  <a:schemeClr val="bg2"/>
                </a:solidFill>
                <a:latin typeface="Arial" panose="020B0604020202020204" pitchFamily="34" charset="0"/>
                <a:cs typeface="Arial" panose="020B0604020202020204" pitchFamily="34" charset="0"/>
              </a:rPr>
              <a:t>+ Metadatos (.</a:t>
            </a:r>
            <a:r>
              <a:rPr lang="es-ES" b="1" dirty="0" err="1">
                <a:solidFill>
                  <a:schemeClr val="bg2"/>
                </a:solidFill>
                <a:latin typeface="Arial" panose="020B0604020202020204" pitchFamily="34" charset="0"/>
                <a:cs typeface="Arial" panose="020B0604020202020204" pitchFamily="34" charset="0"/>
              </a:rPr>
              <a:t>qzv</a:t>
            </a:r>
            <a:r>
              <a:rPr lang="es-ES" b="1" dirty="0">
                <a:solidFill>
                  <a:schemeClr val="bg2"/>
                </a:solidFill>
                <a:latin typeface="Arial" panose="020B0604020202020204" pitchFamily="34" charset="0"/>
                <a:cs typeface="Arial" panose="020B0604020202020204" pitchFamily="34" charset="0"/>
              </a:rPr>
              <a:t>)</a:t>
            </a:r>
            <a:endParaRPr lang="es-ES" b="1" dirty="0">
              <a:solidFill>
                <a:schemeClr val="bg2"/>
              </a:solidFill>
            </a:endParaRPr>
          </a:p>
        </p:txBody>
      </p:sp>
      <p:sp>
        <p:nvSpPr>
          <p:cNvPr id="10" name="Rectángulo 9">
            <a:extLst>
              <a:ext uri="{FF2B5EF4-FFF2-40B4-BE49-F238E27FC236}">
                <a16:creationId xmlns:a16="http://schemas.microsoft.com/office/drawing/2014/main" id="{C808E2AA-4D66-9449-A086-40F242B99D96}"/>
              </a:ext>
            </a:extLst>
          </p:cNvPr>
          <p:cNvSpPr/>
          <p:nvPr/>
        </p:nvSpPr>
        <p:spPr>
          <a:xfrm>
            <a:off x="1253908" y="1581330"/>
            <a:ext cx="1402948" cy="369332"/>
          </a:xfrm>
          <a:prstGeom prst="rect">
            <a:avLst/>
          </a:prstGeom>
        </p:spPr>
        <p:txBody>
          <a:bodyPr wrap="none">
            <a:spAutoFit/>
          </a:bodyPr>
          <a:lstStyle/>
          <a:p>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a:t>
            </a:r>
            <a:r>
              <a:rPr lang="es-ES" b="1" dirty="0" err="1">
                <a:solidFill>
                  <a:schemeClr val="bg2"/>
                </a:solidFill>
                <a:latin typeface="Arial" panose="020B0604020202020204" pitchFamily="34" charset="0"/>
                <a:ea typeface="Times New Roman" panose="02020603050405020304" pitchFamily="18" charset="0"/>
                <a:cs typeface="Times New Roman" panose="02020603050405020304" pitchFamily="18" charset="0"/>
              </a:rPr>
              <a:t>qza</a:t>
            </a:r>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 y .</a:t>
            </a:r>
            <a:r>
              <a:rPr lang="es-ES" b="1" dirty="0" err="1">
                <a:solidFill>
                  <a:schemeClr val="bg2"/>
                </a:solidFill>
                <a:latin typeface="Arial" panose="020B0604020202020204" pitchFamily="34" charset="0"/>
                <a:ea typeface="Times New Roman" panose="02020603050405020304" pitchFamily="18" charset="0"/>
                <a:cs typeface="Times New Roman" panose="02020603050405020304" pitchFamily="18" charset="0"/>
              </a:rPr>
              <a:t>qzv</a:t>
            </a:r>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 </a:t>
            </a:r>
            <a:endParaRPr lang="es-ES" dirty="0"/>
          </a:p>
        </p:txBody>
      </p:sp>
      <p:sp>
        <p:nvSpPr>
          <p:cNvPr id="49" name="Marcador de texto 4">
            <a:extLst>
              <a:ext uri="{FF2B5EF4-FFF2-40B4-BE49-F238E27FC236}">
                <a16:creationId xmlns:a16="http://schemas.microsoft.com/office/drawing/2014/main" id="{EDF6BF17-EDFD-F248-8982-34DBE13D6AD2}"/>
              </a:ext>
            </a:extLst>
          </p:cNvPr>
          <p:cNvSpPr txBox="1">
            <a:spLocks/>
          </p:cNvSpPr>
          <p:nvPr/>
        </p:nvSpPr>
        <p:spPr>
          <a:xfrm>
            <a:off x="257464" y="6399353"/>
            <a:ext cx="4114249" cy="276999"/>
          </a:xfr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s-ES" dirty="0"/>
          </a:p>
        </p:txBody>
      </p:sp>
    </p:spTree>
    <p:extLst>
      <p:ext uri="{BB962C8B-B14F-4D97-AF65-F5344CB8AC3E}">
        <p14:creationId xmlns:p14="http://schemas.microsoft.com/office/powerpoint/2010/main" val="351787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rgbClr val="E64F13"/>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026680" y="1850675"/>
            <a:ext cx="8902482" cy="3032112"/>
          </a:xfrm>
          <a:prstGeom prst="rect">
            <a:avLst/>
          </a:prstGeom>
          <a:noFill/>
        </p:spPr>
        <p:txBody>
          <a:bodyPr wrap="square" rtlCol="0">
            <a:spAutoFit/>
          </a:bodyPr>
          <a:lstStyle/>
          <a:p>
            <a:pPr algn="just">
              <a:lnSpc>
                <a:spcPct val="115000"/>
              </a:lnSpc>
              <a:spcAft>
                <a:spcPts val="1000"/>
              </a:spcAft>
            </a:pPr>
            <a:r>
              <a:rPr lang="es-ES" b="1" dirty="0">
                <a:latin typeface="Arial" panose="020B0604020202020204" pitchFamily="34" charset="0"/>
                <a:ea typeface="Times New Roman" panose="02020603050405020304" pitchFamily="18" charset="0"/>
                <a:cs typeface="Times New Roman" panose="02020603050405020304" pitchFamily="18" charset="0"/>
              </a:rPr>
              <a:t>Pipeline de trabajo haciendo uso de QIIME 2</a:t>
            </a:r>
            <a:endParaRPr lang="es-ES" dirty="0">
              <a:latin typeface="Arial" panose="020B0604020202020204" pitchFamily="34" charset="0"/>
              <a:ea typeface="Times New Roman" panose="02020603050405020304" pitchFamily="18" charset="0"/>
              <a:cs typeface="Times New Roman" panose="02020603050405020304" pitchFamily="18" charset="0"/>
            </a:endParaRPr>
          </a:p>
          <a:p>
            <a:pPr lvl="0"/>
            <a:r>
              <a:rPr lang="es-ES" b="1" dirty="0">
                <a:solidFill>
                  <a:srgbClr val="E64F13"/>
                </a:solidFill>
              </a:rPr>
              <a:t>3. </a:t>
            </a:r>
            <a:r>
              <a:rPr lang="es-ES" b="1" dirty="0" err="1">
                <a:solidFill>
                  <a:srgbClr val="E64F13"/>
                </a:solidFill>
              </a:rPr>
              <a:t>Preprocesado</a:t>
            </a:r>
            <a:r>
              <a:rPr lang="es-ES" b="1" dirty="0">
                <a:solidFill>
                  <a:srgbClr val="E64F13"/>
                </a:solidFill>
              </a:rPr>
              <a:t> de las secuencias.</a:t>
            </a:r>
            <a:endParaRPr lang="es-ES" dirty="0">
              <a:solidFill>
                <a:srgbClr val="E64F13"/>
              </a:solidFill>
            </a:endParaRPr>
          </a:p>
          <a:p>
            <a:r>
              <a:rPr lang="es-ES" dirty="0"/>
              <a:t>Si se han importado lecturas provenientes de </a:t>
            </a:r>
            <a:r>
              <a:rPr lang="es-ES" dirty="0" err="1"/>
              <a:t>Illumina</a:t>
            </a:r>
            <a:r>
              <a:rPr lang="es-ES" dirty="0"/>
              <a:t> y ya las tenemos </a:t>
            </a:r>
            <a:r>
              <a:rPr lang="es-ES" dirty="0" err="1"/>
              <a:t>demultiplexadas</a:t>
            </a:r>
            <a:r>
              <a:rPr lang="es-ES" dirty="0"/>
              <a:t>, el siguiente paso será llevar a cabo un </a:t>
            </a:r>
            <a:r>
              <a:rPr lang="es-ES" b="1" dirty="0"/>
              <a:t>control de calidad</a:t>
            </a:r>
            <a:r>
              <a:rPr lang="es-ES" dirty="0"/>
              <a:t> sobre las mismas.</a:t>
            </a:r>
          </a:p>
          <a:p>
            <a:r>
              <a:rPr lang="es-ES" dirty="0"/>
              <a:t> </a:t>
            </a:r>
            <a:r>
              <a:rPr lang="es-ES_tradnl" dirty="0"/>
              <a:t>Antes de llevar a cabo un método de </a:t>
            </a:r>
            <a:r>
              <a:rPr lang="es-ES_tradnl" dirty="0" err="1"/>
              <a:t>preprocesado</a:t>
            </a:r>
            <a:r>
              <a:rPr lang="es-ES_tradnl" dirty="0"/>
              <a:t> de las secuencias para </a:t>
            </a:r>
            <a:r>
              <a:rPr lang="es-ES_tradnl" b="1" dirty="0"/>
              <a:t>eliminar aquellas que tengan peor calidad </a:t>
            </a:r>
            <a:r>
              <a:rPr lang="es-ES_tradnl" dirty="0"/>
              <a:t>y que entorpezcan nuestros análisis posteriores, conviene utilizar un comando que nos muestre la calidad inicial. En QIIME 2 el comando a usar es: </a:t>
            </a:r>
          </a:p>
          <a:p>
            <a:r>
              <a:rPr lang="es-ES_tradnl" dirty="0" err="1">
                <a:latin typeface="Courier" pitchFamily="2" charset="0"/>
              </a:rPr>
              <a:t>qiime</a:t>
            </a:r>
            <a:r>
              <a:rPr lang="es-ES_tradnl" dirty="0">
                <a:latin typeface="Courier" pitchFamily="2" charset="0"/>
              </a:rPr>
              <a:t> </a:t>
            </a:r>
            <a:r>
              <a:rPr lang="es-ES_tradnl" dirty="0" err="1">
                <a:latin typeface="Courier" pitchFamily="2" charset="0"/>
              </a:rPr>
              <a:t>demux</a:t>
            </a:r>
            <a:endParaRPr lang="es-ES" dirty="0"/>
          </a:p>
        </p:txBody>
      </p:sp>
      <p:sp>
        <p:nvSpPr>
          <p:cNvPr id="7" name="Marcador de texto 6">
            <a:extLst>
              <a:ext uri="{FF2B5EF4-FFF2-40B4-BE49-F238E27FC236}">
                <a16:creationId xmlns:a16="http://schemas.microsoft.com/office/drawing/2014/main" id="{57136FD3-B111-6143-99A7-633C3EC7584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4280469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rgbClr val="E64F13"/>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1026680" y="1903620"/>
            <a:ext cx="8902482" cy="3309111"/>
          </a:xfrm>
          <a:prstGeom prst="rect">
            <a:avLst/>
          </a:prstGeom>
          <a:noFill/>
        </p:spPr>
        <p:txBody>
          <a:bodyPr wrap="square" rtlCol="0">
            <a:spAutoFit/>
          </a:bodyPr>
          <a:lstStyle/>
          <a:p>
            <a:pPr algn="just">
              <a:lnSpc>
                <a:spcPct val="115000"/>
              </a:lnSpc>
              <a:spcAft>
                <a:spcPts val="1000"/>
              </a:spcAft>
            </a:pPr>
            <a:r>
              <a:rPr lang="es-ES" b="1" dirty="0">
                <a:latin typeface="Arial" panose="020B0604020202020204" pitchFamily="34" charset="0"/>
                <a:ea typeface="Times New Roman" panose="02020603050405020304" pitchFamily="18" charset="0"/>
                <a:cs typeface="Times New Roman" panose="02020603050405020304" pitchFamily="18" charset="0"/>
              </a:rPr>
              <a:t>Pipeline de trabajo haciendo uso de QIIME 2</a:t>
            </a:r>
            <a:endParaRPr lang="es-ES" dirty="0">
              <a:latin typeface="Arial" panose="020B0604020202020204" pitchFamily="34" charset="0"/>
              <a:ea typeface="Times New Roman" panose="02020603050405020304" pitchFamily="18" charset="0"/>
              <a:cs typeface="Times New Roman" panose="02020603050405020304" pitchFamily="18" charset="0"/>
            </a:endParaRPr>
          </a:p>
          <a:p>
            <a:pPr lvl="0"/>
            <a:r>
              <a:rPr lang="es-ES" b="1" dirty="0">
                <a:solidFill>
                  <a:srgbClr val="E64F13"/>
                </a:solidFill>
              </a:rPr>
              <a:t>3. </a:t>
            </a:r>
            <a:r>
              <a:rPr lang="es-ES" b="1" dirty="0" err="1">
                <a:solidFill>
                  <a:srgbClr val="E64F13"/>
                </a:solidFill>
              </a:rPr>
              <a:t>Preprocesado</a:t>
            </a:r>
            <a:r>
              <a:rPr lang="es-ES" b="1" dirty="0">
                <a:solidFill>
                  <a:srgbClr val="E64F13"/>
                </a:solidFill>
              </a:rPr>
              <a:t> de las secuencias.</a:t>
            </a:r>
            <a:endParaRPr lang="es-ES" dirty="0">
              <a:solidFill>
                <a:srgbClr val="E64F13"/>
              </a:solidFill>
            </a:endParaRPr>
          </a:p>
          <a:p>
            <a:endParaRPr lang="es-ES_tradnl" dirty="0"/>
          </a:p>
          <a:p>
            <a:r>
              <a:rPr lang="es-ES_tradnl" dirty="0"/>
              <a:t>Con estos gráficos podemos observar a partir de qué número de bases la calidad de la secuencia baja y recortar las secuencias en base a esto, ya que los primeros nucleótidos y los últimos suelen tener peor calidad. </a:t>
            </a:r>
            <a:endParaRPr lang="es-ES" dirty="0"/>
          </a:p>
          <a:p>
            <a:r>
              <a:rPr lang="es-ES_tradnl" dirty="0"/>
              <a:t>En QIIME 2 están implementados dos métodos para llevar a cabo el procesado de las secuencias y limpiar de errores las mismas hasta clasificarlas en entidades como </a:t>
            </a:r>
            <a:r>
              <a:rPr lang="es-ES_tradnl" dirty="0" err="1"/>
              <a:t>OTUs</a:t>
            </a:r>
            <a:r>
              <a:rPr lang="es-ES_tradnl" dirty="0"/>
              <a:t> y </a:t>
            </a:r>
            <a:r>
              <a:rPr lang="es-ES_tradnl" dirty="0" err="1"/>
              <a:t>ASVs</a:t>
            </a:r>
            <a:r>
              <a:rPr lang="es-ES_tradnl" dirty="0"/>
              <a:t>, que son </a:t>
            </a:r>
            <a:r>
              <a:rPr lang="es-ES_tradnl" b="1" dirty="0">
                <a:solidFill>
                  <a:srgbClr val="E64F13"/>
                </a:solidFill>
              </a:rPr>
              <a:t>DADA2</a:t>
            </a:r>
            <a:r>
              <a:rPr lang="es-ES_tradnl" dirty="0"/>
              <a:t> y </a:t>
            </a:r>
            <a:r>
              <a:rPr lang="es-ES_tradnl" b="1" dirty="0" err="1">
                <a:solidFill>
                  <a:srgbClr val="E64F13"/>
                </a:solidFill>
              </a:rPr>
              <a:t>Deblur</a:t>
            </a:r>
            <a:r>
              <a:rPr lang="es-ES_tradnl" dirty="0"/>
              <a:t>, pero estos paquetes también existen por separado. Los algoritmos que implementa cada uno de los paquetes son distintos entre sí.</a:t>
            </a:r>
            <a:endParaRPr lang="es-ES" dirty="0"/>
          </a:p>
        </p:txBody>
      </p:sp>
      <p:sp>
        <p:nvSpPr>
          <p:cNvPr id="7" name="Marcador de texto 6">
            <a:extLst>
              <a:ext uri="{FF2B5EF4-FFF2-40B4-BE49-F238E27FC236}">
                <a16:creationId xmlns:a16="http://schemas.microsoft.com/office/drawing/2014/main" id="{6CFBE378-7531-5C4D-B9C8-9C0A13F41C4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795408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F177E459-2E8B-714F-B221-7111D6696747}"/>
              </a:ext>
            </a:extLst>
          </p:cNvPr>
          <p:cNvSpPr/>
          <p:nvPr/>
        </p:nvSpPr>
        <p:spPr>
          <a:xfrm>
            <a:off x="8173753" y="1257339"/>
            <a:ext cx="2632791" cy="369332"/>
          </a:xfrm>
          <a:prstGeom prst="rect">
            <a:avLst/>
          </a:prstGeom>
        </p:spPr>
        <p:txBody>
          <a:bodyPr wrap="square">
            <a:spAutoFit/>
          </a:bodyPr>
          <a:lstStyle/>
          <a:p>
            <a:endParaRPr lang="es-ES" dirty="0"/>
          </a:p>
        </p:txBody>
      </p:sp>
      <p:sp>
        <p:nvSpPr>
          <p:cNvPr id="6" name="Marcador de texto 2">
            <a:extLst>
              <a:ext uri="{FF2B5EF4-FFF2-40B4-BE49-F238E27FC236}">
                <a16:creationId xmlns:a16="http://schemas.microsoft.com/office/drawing/2014/main" id="{D2A85290-6D67-1B4C-A9D9-D7943FC0350B}"/>
              </a:ext>
            </a:extLst>
          </p:cNvPr>
          <p:cNvSpPr txBox="1">
            <a:spLocks/>
          </p:cNvSpPr>
          <p:nvPr/>
        </p:nvSpPr>
        <p:spPr>
          <a:xfrm>
            <a:off x="257463" y="249603"/>
            <a:ext cx="7800687" cy="73078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0" i="0" kern="1200">
                <a:solidFill>
                  <a:schemeClr val="bg2"/>
                </a:solidFill>
                <a:latin typeface="Periodico Display" panose="02000504080000020004" pitchFamily="2" charset="77"/>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Herramientas de análisis metataxonómico. Paquetes de análisis integrados.</a:t>
            </a:r>
            <a:endParaRPr lang="es-ES" sz="2000" dirty="0"/>
          </a:p>
        </p:txBody>
      </p:sp>
      <p:sp>
        <p:nvSpPr>
          <p:cNvPr id="3" name="Rectángulo 2">
            <a:extLst>
              <a:ext uri="{FF2B5EF4-FFF2-40B4-BE49-F238E27FC236}">
                <a16:creationId xmlns:a16="http://schemas.microsoft.com/office/drawing/2014/main" id="{752416C1-FF95-0740-93F4-3F29FF6BF874}"/>
              </a:ext>
            </a:extLst>
          </p:cNvPr>
          <p:cNvSpPr/>
          <p:nvPr/>
        </p:nvSpPr>
        <p:spPr>
          <a:xfrm>
            <a:off x="1026680" y="1257339"/>
            <a:ext cx="1095172" cy="369332"/>
          </a:xfrm>
          <a:prstGeom prst="rect">
            <a:avLst/>
          </a:prstGeom>
        </p:spPr>
        <p:txBody>
          <a:bodyPr wrap="none">
            <a:spAutoFit/>
          </a:bodyPr>
          <a:lstStyle/>
          <a:p>
            <a:r>
              <a:rPr lang="es-ES" b="1" dirty="0">
                <a:solidFill>
                  <a:srgbClr val="E64F13"/>
                </a:solidFill>
                <a:latin typeface="Arial" panose="020B0604020202020204" pitchFamily="34" charset="0"/>
                <a:ea typeface="Times New Roman" panose="02020603050405020304" pitchFamily="18" charset="0"/>
                <a:cs typeface="Times New Roman" panose="02020603050405020304" pitchFamily="18" charset="0"/>
              </a:rPr>
              <a:t>QIIME 2</a:t>
            </a:r>
            <a:r>
              <a:rPr lang="es-ES" b="1" dirty="0">
                <a:solidFill>
                  <a:srgbClr val="E64F13"/>
                </a:solidFill>
              </a:rPr>
              <a:t> </a:t>
            </a:r>
          </a:p>
        </p:txBody>
      </p:sp>
      <p:sp>
        <p:nvSpPr>
          <p:cNvPr id="4" name="CuadroTexto 3">
            <a:extLst>
              <a:ext uri="{FF2B5EF4-FFF2-40B4-BE49-F238E27FC236}">
                <a16:creationId xmlns:a16="http://schemas.microsoft.com/office/drawing/2014/main" id="{DB37C21D-D13B-7348-8343-742A59699D8F}"/>
              </a:ext>
            </a:extLst>
          </p:cNvPr>
          <p:cNvSpPr txBox="1"/>
          <p:nvPr/>
        </p:nvSpPr>
        <p:spPr>
          <a:xfrm>
            <a:off x="587666" y="1626671"/>
            <a:ext cx="8902482" cy="4801314"/>
          </a:xfrm>
          <a:prstGeom prst="rect">
            <a:avLst/>
          </a:prstGeom>
          <a:noFill/>
        </p:spPr>
        <p:txBody>
          <a:bodyPr wrap="square" rtlCol="0">
            <a:spAutoFit/>
          </a:bodyPr>
          <a:lstStyle/>
          <a:p>
            <a:endParaRPr lang="es-ES" dirty="0"/>
          </a:p>
          <a:p>
            <a:pPr lvl="1"/>
            <a:r>
              <a:rPr lang="es-ES" b="1" dirty="0">
                <a:latin typeface="Arial" panose="020B0604020202020204" pitchFamily="34" charset="0"/>
                <a:ea typeface="Times New Roman" panose="02020603050405020304" pitchFamily="18" charset="0"/>
                <a:cs typeface="Times New Roman" panose="02020603050405020304" pitchFamily="18" charset="0"/>
              </a:rPr>
              <a:t>Pipeline de trabajo haciendo uso de QIIME 2</a:t>
            </a:r>
            <a:endParaRPr lang="es-ES" dirty="0">
              <a:latin typeface="Arial" panose="020B0604020202020204" pitchFamily="34" charset="0"/>
              <a:ea typeface="Times New Roman" panose="02020603050405020304" pitchFamily="18" charset="0"/>
              <a:cs typeface="Times New Roman" panose="02020603050405020304" pitchFamily="18" charset="0"/>
            </a:endParaRPr>
          </a:p>
          <a:p>
            <a:pPr lvl="1"/>
            <a:endParaRPr lang="es-ES" b="1" dirty="0"/>
          </a:p>
          <a:p>
            <a:pPr lvl="1"/>
            <a:r>
              <a:rPr lang="es-ES" b="1" dirty="0">
                <a:solidFill>
                  <a:srgbClr val="E64F13"/>
                </a:solidFill>
              </a:rPr>
              <a:t>3. </a:t>
            </a:r>
            <a:r>
              <a:rPr lang="es-ES" b="1" dirty="0" err="1">
                <a:solidFill>
                  <a:srgbClr val="E64F13"/>
                </a:solidFill>
              </a:rPr>
              <a:t>Preprocesado</a:t>
            </a:r>
            <a:r>
              <a:rPr lang="es-ES" b="1" dirty="0">
                <a:solidFill>
                  <a:srgbClr val="E64F13"/>
                </a:solidFill>
              </a:rPr>
              <a:t> de las secuencias.</a:t>
            </a:r>
            <a:endParaRPr lang="es-ES" dirty="0">
              <a:solidFill>
                <a:srgbClr val="E64F13"/>
              </a:solidFill>
            </a:endParaRPr>
          </a:p>
          <a:p>
            <a:pPr lvl="1"/>
            <a:endParaRPr lang="es-ES" dirty="0"/>
          </a:p>
          <a:p>
            <a:pPr lvl="1"/>
            <a:r>
              <a:rPr lang="es-ES" dirty="0"/>
              <a:t>Si nos decidimos a utilizar DADA2 el comando a utilizar en QIIME 2 es del tipo: </a:t>
            </a:r>
            <a:r>
              <a:rPr lang="es-ES" dirty="0" err="1">
                <a:latin typeface="Courier" pitchFamily="2" charset="0"/>
              </a:rPr>
              <a:t>qiime</a:t>
            </a:r>
            <a:r>
              <a:rPr lang="es-ES" dirty="0">
                <a:latin typeface="Courier" pitchFamily="2" charset="0"/>
              </a:rPr>
              <a:t> dada2 </a:t>
            </a:r>
            <a:r>
              <a:rPr lang="es-ES" dirty="0" err="1">
                <a:latin typeface="Courier" pitchFamily="2" charset="0"/>
              </a:rPr>
              <a:t>denoise</a:t>
            </a:r>
            <a:r>
              <a:rPr lang="es-ES" dirty="0">
                <a:latin typeface="Courier" pitchFamily="2" charset="0"/>
              </a:rPr>
              <a:t>-single </a:t>
            </a:r>
            <a:r>
              <a:rPr lang="es-ES" dirty="0"/>
              <a:t>(si son lecturas únicas) y se utilizan otros parámetros del tipo p-</a:t>
            </a:r>
            <a:r>
              <a:rPr lang="es-ES" dirty="0" err="1"/>
              <a:t>trim</a:t>
            </a:r>
            <a:r>
              <a:rPr lang="es-ES" dirty="0"/>
              <a:t>-</a:t>
            </a:r>
            <a:r>
              <a:rPr lang="es-ES" dirty="0" err="1"/>
              <a:t>left</a:t>
            </a:r>
            <a:r>
              <a:rPr lang="es-ES" dirty="0"/>
              <a:t> y --p-</a:t>
            </a:r>
            <a:r>
              <a:rPr lang="es-ES" dirty="0" err="1"/>
              <a:t>trunc</a:t>
            </a:r>
            <a:r>
              <a:rPr lang="es-ES" dirty="0"/>
              <a:t>-</a:t>
            </a:r>
            <a:r>
              <a:rPr lang="es-ES" dirty="0" err="1"/>
              <a:t>len</a:t>
            </a:r>
            <a:r>
              <a:rPr lang="es-ES" dirty="0"/>
              <a:t> que indican que hemos decidido recortar las primeras X bases de cada secuencia, porque observamos en el paso anterior que eran de baja calidad, y que recortamos toda la secuencia a partir de las X pares de bases del final, respectivamente. </a:t>
            </a:r>
          </a:p>
          <a:p>
            <a:pPr lvl="1"/>
            <a:endParaRPr lang="es-ES" dirty="0"/>
          </a:p>
          <a:p>
            <a:pPr lvl="1"/>
            <a:r>
              <a:rPr lang="es-ES" dirty="0"/>
              <a:t>Si queremos utilizar </a:t>
            </a:r>
            <a:r>
              <a:rPr lang="es-ES" dirty="0" err="1"/>
              <a:t>Deblur</a:t>
            </a:r>
            <a:r>
              <a:rPr lang="es-ES" dirty="0"/>
              <a:t> para llevar a cabo este paso de quitar ruido podemos utilizar los siguientes comandos en dos pasos: </a:t>
            </a:r>
            <a:r>
              <a:rPr lang="es-ES" dirty="0" err="1">
                <a:latin typeface="Courier" pitchFamily="2" charset="0"/>
              </a:rPr>
              <a:t>qiime</a:t>
            </a:r>
            <a:r>
              <a:rPr lang="es-ES" dirty="0">
                <a:latin typeface="Courier" pitchFamily="2" charset="0"/>
              </a:rPr>
              <a:t> </a:t>
            </a:r>
            <a:r>
              <a:rPr lang="es-ES" dirty="0" err="1">
                <a:latin typeface="Courier" pitchFamily="2" charset="0"/>
              </a:rPr>
              <a:t>quality-filter</a:t>
            </a:r>
            <a:r>
              <a:rPr lang="es-ES" dirty="0">
                <a:latin typeface="Courier" pitchFamily="2" charset="0"/>
              </a:rPr>
              <a:t> q-score </a:t>
            </a:r>
            <a:r>
              <a:rPr lang="es-ES" dirty="0"/>
              <a:t>y </a:t>
            </a:r>
            <a:r>
              <a:rPr lang="es-ES" dirty="0" err="1">
                <a:latin typeface="Courier" pitchFamily="2" charset="0"/>
              </a:rPr>
              <a:t>qiime</a:t>
            </a:r>
            <a:r>
              <a:rPr lang="es-ES" dirty="0">
                <a:latin typeface="Courier" pitchFamily="2" charset="0"/>
              </a:rPr>
              <a:t> </a:t>
            </a:r>
            <a:r>
              <a:rPr lang="es-ES" dirty="0" err="1">
                <a:latin typeface="Courier" pitchFamily="2" charset="0"/>
              </a:rPr>
              <a:t>deblur</a:t>
            </a:r>
            <a:r>
              <a:rPr lang="es-ES" dirty="0">
                <a:latin typeface="Courier" pitchFamily="2" charset="0"/>
              </a:rPr>
              <a:t> denoise-16S</a:t>
            </a:r>
            <a:r>
              <a:rPr lang="es-ES" dirty="0"/>
              <a:t>, indicando de nuevo el </a:t>
            </a:r>
            <a:r>
              <a:rPr lang="es-ES" dirty="0">
                <a:latin typeface="Courier" pitchFamily="2" charset="0"/>
              </a:rPr>
              <a:t>parámetro   --p-</a:t>
            </a:r>
            <a:r>
              <a:rPr lang="es-ES" dirty="0" err="1">
                <a:latin typeface="Courier" pitchFamily="2" charset="0"/>
              </a:rPr>
              <a:t>trim</a:t>
            </a:r>
            <a:r>
              <a:rPr lang="es-ES" dirty="0">
                <a:latin typeface="Courier" pitchFamily="2" charset="0"/>
              </a:rPr>
              <a:t>-</a:t>
            </a:r>
            <a:r>
              <a:rPr lang="es-ES" dirty="0" err="1">
                <a:latin typeface="Courier" pitchFamily="2" charset="0"/>
              </a:rPr>
              <a:t>length</a:t>
            </a:r>
            <a:r>
              <a:rPr lang="es-ES" dirty="0">
                <a:latin typeface="Courier" pitchFamily="2" charset="0"/>
              </a:rPr>
              <a:t>.</a:t>
            </a:r>
          </a:p>
          <a:p>
            <a:r>
              <a:rPr lang="es-ES" dirty="0"/>
              <a:t>.</a:t>
            </a:r>
          </a:p>
        </p:txBody>
      </p:sp>
      <p:sp>
        <p:nvSpPr>
          <p:cNvPr id="7" name="Marcador de texto 6">
            <a:extLst>
              <a:ext uri="{FF2B5EF4-FFF2-40B4-BE49-F238E27FC236}">
                <a16:creationId xmlns:a16="http://schemas.microsoft.com/office/drawing/2014/main" id="{CF90A79B-19F9-C941-8100-A2FE259C0FE4}"/>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14322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E66C7301-805A-3141-9D80-5D7ABFEE9C84}"/>
              </a:ext>
            </a:extLst>
          </p:cNvPr>
          <p:cNvSpPr/>
          <p:nvPr/>
        </p:nvSpPr>
        <p:spPr>
          <a:xfrm>
            <a:off x="385227" y="380973"/>
            <a:ext cx="1754439" cy="111034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Lecturas de secuenciación, datos crudos</a:t>
            </a:r>
          </a:p>
        </p:txBody>
      </p:sp>
      <p:sp>
        <p:nvSpPr>
          <p:cNvPr id="5" name="Rectángulo 4">
            <a:extLst>
              <a:ext uri="{FF2B5EF4-FFF2-40B4-BE49-F238E27FC236}">
                <a16:creationId xmlns:a16="http://schemas.microsoft.com/office/drawing/2014/main" id="{74B62A7E-0698-BC41-A1C7-85A65AA07165}"/>
              </a:ext>
            </a:extLst>
          </p:cNvPr>
          <p:cNvSpPr/>
          <p:nvPr/>
        </p:nvSpPr>
        <p:spPr>
          <a:xfrm>
            <a:off x="2929699" y="420915"/>
            <a:ext cx="1994720" cy="111034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err="1">
                <a:solidFill>
                  <a:schemeClr val="tx1"/>
                </a:solidFill>
                <a:latin typeface="Arial" panose="020B0604020202020204" pitchFamily="34" charset="0"/>
                <a:cs typeface="Arial" panose="020B0604020202020204" pitchFamily="34" charset="0"/>
              </a:rPr>
              <a:t>Demultiplexado</a:t>
            </a:r>
            <a:endParaRPr lang="es-ES" dirty="0">
              <a:solidFill>
                <a:schemeClr val="tx1"/>
              </a:solidFill>
              <a:latin typeface="Arial" panose="020B0604020202020204" pitchFamily="34" charset="0"/>
              <a:cs typeface="Arial" panose="020B0604020202020204" pitchFamily="34" charset="0"/>
            </a:endParaRPr>
          </a:p>
        </p:txBody>
      </p:sp>
      <p:sp>
        <p:nvSpPr>
          <p:cNvPr id="6" name="Rectángulo 5">
            <a:extLst>
              <a:ext uri="{FF2B5EF4-FFF2-40B4-BE49-F238E27FC236}">
                <a16:creationId xmlns:a16="http://schemas.microsoft.com/office/drawing/2014/main" id="{63A2055C-83D7-E249-A33C-0ACDB8EAEA6D}"/>
              </a:ext>
            </a:extLst>
          </p:cNvPr>
          <p:cNvSpPr/>
          <p:nvPr/>
        </p:nvSpPr>
        <p:spPr>
          <a:xfrm>
            <a:off x="3093297" y="3193501"/>
            <a:ext cx="2056728" cy="74022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Abundancia diferencial</a:t>
            </a:r>
          </a:p>
        </p:txBody>
      </p:sp>
      <p:sp>
        <p:nvSpPr>
          <p:cNvPr id="7" name="Rectángulo 6">
            <a:extLst>
              <a:ext uri="{FF2B5EF4-FFF2-40B4-BE49-F238E27FC236}">
                <a16:creationId xmlns:a16="http://schemas.microsoft.com/office/drawing/2014/main" id="{8BBFA2B6-301C-BF40-B20E-91CEE2B5570F}"/>
              </a:ext>
            </a:extLst>
          </p:cNvPr>
          <p:cNvSpPr/>
          <p:nvPr/>
        </p:nvSpPr>
        <p:spPr>
          <a:xfrm>
            <a:off x="5932266" y="420915"/>
            <a:ext cx="1994720" cy="111034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Lecturas </a:t>
            </a:r>
            <a:r>
              <a:rPr lang="es-ES" dirty="0" err="1">
                <a:solidFill>
                  <a:schemeClr val="tx1"/>
                </a:solidFill>
                <a:latin typeface="Arial" panose="020B0604020202020204" pitchFamily="34" charset="0"/>
                <a:cs typeface="Arial" panose="020B0604020202020204" pitchFamily="34" charset="0"/>
              </a:rPr>
              <a:t>demultiplexadas</a:t>
            </a:r>
            <a:endParaRPr lang="es-ES" dirty="0">
              <a:solidFill>
                <a:schemeClr val="tx1"/>
              </a:solidFill>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C9DD0A64-95D7-9D47-9753-1515BABF440E}"/>
              </a:ext>
            </a:extLst>
          </p:cNvPr>
          <p:cNvSpPr/>
          <p:nvPr/>
        </p:nvSpPr>
        <p:spPr>
          <a:xfrm>
            <a:off x="8934833" y="420915"/>
            <a:ext cx="1994720" cy="111034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Quitar el ruido / Clúster</a:t>
            </a:r>
          </a:p>
        </p:txBody>
      </p:sp>
      <p:sp>
        <p:nvSpPr>
          <p:cNvPr id="9" name="Rectángulo 8">
            <a:extLst>
              <a:ext uri="{FF2B5EF4-FFF2-40B4-BE49-F238E27FC236}">
                <a16:creationId xmlns:a16="http://schemas.microsoft.com/office/drawing/2014/main" id="{3D25AC5F-1710-8944-9E67-39D279B1C99E}"/>
              </a:ext>
            </a:extLst>
          </p:cNvPr>
          <p:cNvSpPr/>
          <p:nvPr/>
        </p:nvSpPr>
        <p:spPr>
          <a:xfrm>
            <a:off x="9932193" y="2352594"/>
            <a:ext cx="1791519" cy="81835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Secuencias representativas</a:t>
            </a:r>
            <a:endParaRPr lang="es-ES" i="1" dirty="0">
              <a:solidFill>
                <a:schemeClr val="tx1"/>
              </a:solidFill>
            </a:endParaRPr>
          </a:p>
        </p:txBody>
      </p:sp>
      <p:sp>
        <p:nvSpPr>
          <p:cNvPr id="11" name="Rectángulo 10">
            <a:extLst>
              <a:ext uri="{FF2B5EF4-FFF2-40B4-BE49-F238E27FC236}">
                <a16:creationId xmlns:a16="http://schemas.microsoft.com/office/drawing/2014/main" id="{8AB85CC6-5E36-1544-8174-2F10C1B3BB21}"/>
              </a:ext>
            </a:extLst>
          </p:cNvPr>
          <p:cNvSpPr/>
          <p:nvPr/>
        </p:nvSpPr>
        <p:spPr>
          <a:xfrm>
            <a:off x="3334397" y="4235744"/>
            <a:ext cx="1791520" cy="11103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Gráficos de barras (</a:t>
            </a:r>
            <a:r>
              <a:rPr lang="es-ES" i="1" dirty="0" err="1">
                <a:solidFill>
                  <a:schemeClr val="tx1"/>
                </a:solidFill>
              </a:rPr>
              <a:t>barplot</a:t>
            </a:r>
            <a:r>
              <a:rPr lang="es-ES" dirty="0">
                <a:solidFill>
                  <a:schemeClr val="tx1"/>
                </a:solidFill>
              </a:rPr>
              <a:t>), mapa de calor (</a:t>
            </a:r>
            <a:r>
              <a:rPr lang="es-ES" i="1" dirty="0" err="1">
                <a:solidFill>
                  <a:schemeClr val="tx1"/>
                </a:solidFill>
              </a:rPr>
              <a:t>heatmap</a:t>
            </a:r>
            <a:r>
              <a:rPr lang="es-ES" dirty="0">
                <a:solidFill>
                  <a:schemeClr val="tx1"/>
                </a:solidFill>
              </a:rPr>
              <a:t>)</a:t>
            </a:r>
          </a:p>
        </p:txBody>
      </p:sp>
      <p:cxnSp>
        <p:nvCxnSpPr>
          <p:cNvPr id="13" name="Conector recto de flecha 12">
            <a:extLst>
              <a:ext uri="{FF2B5EF4-FFF2-40B4-BE49-F238E27FC236}">
                <a16:creationId xmlns:a16="http://schemas.microsoft.com/office/drawing/2014/main" id="{B70472A0-ACDC-7D4A-BC31-F658235AFFF4}"/>
              </a:ext>
            </a:extLst>
          </p:cNvPr>
          <p:cNvCxnSpPr>
            <a:cxnSpLocks/>
          </p:cNvCxnSpPr>
          <p:nvPr/>
        </p:nvCxnSpPr>
        <p:spPr>
          <a:xfrm>
            <a:off x="2137876" y="957888"/>
            <a:ext cx="7918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a:extLst>
              <a:ext uri="{FF2B5EF4-FFF2-40B4-BE49-F238E27FC236}">
                <a16:creationId xmlns:a16="http://schemas.microsoft.com/office/drawing/2014/main" id="{6DF4A29A-56F7-AF43-AEF4-DCA6CA003C3B}"/>
              </a:ext>
            </a:extLst>
          </p:cNvPr>
          <p:cNvCxnSpPr>
            <a:cxnSpLocks/>
          </p:cNvCxnSpPr>
          <p:nvPr/>
        </p:nvCxnSpPr>
        <p:spPr>
          <a:xfrm>
            <a:off x="5032431" y="1070428"/>
            <a:ext cx="7918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a:extLst>
              <a:ext uri="{FF2B5EF4-FFF2-40B4-BE49-F238E27FC236}">
                <a16:creationId xmlns:a16="http://schemas.microsoft.com/office/drawing/2014/main" id="{9F051CAB-AC3D-E14D-83E6-057B39D13D0C}"/>
              </a:ext>
            </a:extLst>
          </p:cNvPr>
          <p:cNvCxnSpPr>
            <a:cxnSpLocks/>
          </p:cNvCxnSpPr>
          <p:nvPr/>
        </p:nvCxnSpPr>
        <p:spPr>
          <a:xfrm>
            <a:off x="8056383" y="1070428"/>
            <a:ext cx="79182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A2356514-E798-F843-8714-A96C9EE9A0D1}"/>
              </a:ext>
            </a:extLst>
          </p:cNvPr>
          <p:cNvCxnSpPr>
            <a:cxnSpLocks/>
          </p:cNvCxnSpPr>
          <p:nvPr/>
        </p:nvCxnSpPr>
        <p:spPr>
          <a:xfrm>
            <a:off x="9811658" y="1600145"/>
            <a:ext cx="0" cy="37737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D3471BB5-80F3-6648-848B-0BF584C736DD}"/>
              </a:ext>
            </a:extLst>
          </p:cNvPr>
          <p:cNvCxnSpPr>
            <a:cxnSpLocks/>
          </p:cNvCxnSpPr>
          <p:nvPr/>
        </p:nvCxnSpPr>
        <p:spPr>
          <a:xfrm flipH="1">
            <a:off x="6460255" y="1971116"/>
            <a:ext cx="4409082" cy="64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Conector recto de flecha 24">
            <a:extLst>
              <a:ext uri="{FF2B5EF4-FFF2-40B4-BE49-F238E27FC236}">
                <a16:creationId xmlns:a16="http://schemas.microsoft.com/office/drawing/2014/main" id="{33160207-04B1-D844-9389-4A7CE8B3912F}"/>
              </a:ext>
            </a:extLst>
          </p:cNvPr>
          <p:cNvCxnSpPr>
            <a:cxnSpLocks/>
          </p:cNvCxnSpPr>
          <p:nvPr/>
        </p:nvCxnSpPr>
        <p:spPr>
          <a:xfrm>
            <a:off x="6481468" y="1971116"/>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a:extLst>
              <a:ext uri="{FF2B5EF4-FFF2-40B4-BE49-F238E27FC236}">
                <a16:creationId xmlns:a16="http://schemas.microsoft.com/office/drawing/2014/main" id="{30DED335-DF67-A24C-88F3-FA6863F8B1CB}"/>
              </a:ext>
            </a:extLst>
          </p:cNvPr>
          <p:cNvCxnSpPr>
            <a:cxnSpLocks/>
          </p:cNvCxnSpPr>
          <p:nvPr/>
        </p:nvCxnSpPr>
        <p:spPr>
          <a:xfrm>
            <a:off x="10855327" y="1980282"/>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Rectángulo 27">
            <a:extLst>
              <a:ext uri="{FF2B5EF4-FFF2-40B4-BE49-F238E27FC236}">
                <a16:creationId xmlns:a16="http://schemas.microsoft.com/office/drawing/2014/main" id="{FA5E1C1D-A6BE-6D4B-AA40-0BED2BEAAAAB}"/>
              </a:ext>
            </a:extLst>
          </p:cNvPr>
          <p:cNvSpPr/>
          <p:nvPr/>
        </p:nvSpPr>
        <p:spPr>
          <a:xfrm>
            <a:off x="7910538" y="4383151"/>
            <a:ext cx="1791519" cy="55880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Taxonomía</a:t>
            </a:r>
            <a:endParaRPr lang="es-ES" i="1" dirty="0">
              <a:solidFill>
                <a:schemeClr val="tx1"/>
              </a:solidFill>
            </a:endParaRPr>
          </a:p>
        </p:txBody>
      </p:sp>
      <p:sp>
        <p:nvSpPr>
          <p:cNvPr id="30" name="Rectángulo 29">
            <a:extLst>
              <a:ext uri="{FF2B5EF4-FFF2-40B4-BE49-F238E27FC236}">
                <a16:creationId xmlns:a16="http://schemas.microsoft.com/office/drawing/2014/main" id="{A1E9C85E-6E15-7641-ABBC-C904B13A4CC1}"/>
              </a:ext>
            </a:extLst>
          </p:cNvPr>
          <p:cNvSpPr/>
          <p:nvPr/>
        </p:nvSpPr>
        <p:spPr>
          <a:xfrm>
            <a:off x="7818509" y="3208655"/>
            <a:ext cx="1560863" cy="787038"/>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Clasificación taxonómica</a:t>
            </a:r>
          </a:p>
        </p:txBody>
      </p:sp>
      <p:sp>
        <p:nvSpPr>
          <p:cNvPr id="31" name="Rectángulo 30">
            <a:extLst>
              <a:ext uri="{FF2B5EF4-FFF2-40B4-BE49-F238E27FC236}">
                <a16:creationId xmlns:a16="http://schemas.microsoft.com/office/drawing/2014/main" id="{C18206B5-BE0C-8E44-B51A-2CEC13C588C8}"/>
              </a:ext>
            </a:extLst>
          </p:cNvPr>
          <p:cNvSpPr/>
          <p:nvPr/>
        </p:nvSpPr>
        <p:spPr>
          <a:xfrm>
            <a:off x="10033793" y="3559227"/>
            <a:ext cx="1791518" cy="55880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Alineamiento</a:t>
            </a:r>
          </a:p>
        </p:txBody>
      </p:sp>
      <p:sp>
        <p:nvSpPr>
          <p:cNvPr id="32" name="Rectángulo 31">
            <a:extLst>
              <a:ext uri="{FF2B5EF4-FFF2-40B4-BE49-F238E27FC236}">
                <a16:creationId xmlns:a16="http://schemas.microsoft.com/office/drawing/2014/main" id="{867594E6-9773-7A46-BBA8-883A54003551}"/>
              </a:ext>
            </a:extLst>
          </p:cNvPr>
          <p:cNvSpPr/>
          <p:nvPr/>
        </p:nvSpPr>
        <p:spPr>
          <a:xfrm>
            <a:off x="5647537" y="2411782"/>
            <a:ext cx="1791519" cy="111034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Tabla de características, </a:t>
            </a:r>
            <a:r>
              <a:rPr lang="es-ES" i="1" dirty="0" err="1">
                <a:solidFill>
                  <a:schemeClr val="tx1"/>
                </a:solidFill>
              </a:rPr>
              <a:t>feature</a:t>
            </a:r>
            <a:r>
              <a:rPr lang="es-ES" i="1" dirty="0">
                <a:solidFill>
                  <a:schemeClr val="tx1"/>
                </a:solidFill>
              </a:rPr>
              <a:t> </a:t>
            </a:r>
            <a:r>
              <a:rPr lang="es-ES" i="1" dirty="0" err="1">
                <a:solidFill>
                  <a:schemeClr val="tx1"/>
                </a:solidFill>
              </a:rPr>
              <a:t>table</a:t>
            </a:r>
            <a:endParaRPr lang="es-ES" i="1" dirty="0">
              <a:solidFill>
                <a:schemeClr val="tx1"/>
              </a:solidFill>
            </a:endParaRPr>
          </a:p>
        </p:txBody>
      </p:sp>
      <p:sp>
        <p:nvSpPr>
          <p:cNvPr id="33" name="Rectángulo 32">
            <a:extLst>
              <a:ext uri="{FF2B5EF4-FFF2-40B4-BE49-F238E27FC236}">
                <a16:creationId xmlns:a16="http://schemas.microsoft.com/office/drawing/2014/main" id="{883B610C-8256-414E-A389-52BF2D1E53D4}"/>
              </a:ext>
            </a:extLst>
          </p:cNvPr>
          <p:cNvSpPr/>
          <p:nvPr/>
        </p:nvSpPr>
        <p:spPr>
          <a:xfrm>
            <a:off x="10033793" y="4495342"/>
            <a:ext cx="1791519" cy="87448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Secuencias alineadas</a:t>
            </a:r>
            <a:endParaRPr lang="es-ES" i="1" dirty="0">
              <a:solidFill>
                <a:schemeClr val="tx1"/>
              </a:solidFill>
              <a:latin typeface="Arial" panose="020B0604020202020204" pitchFamily="34" charset="0"/>
              <a:cs typeface="Arial" panose="020B0604020202020204" pitchFamily="34" charset="0"/>
            </a:endParaRPr>
          </a:p>
        </p:txBody>
      </p:sp>
      <p:sp>
        <p:nvSpPr>
          <p:cNvPr id="34" name="Rectángulo 33">
            <a:extLst>
              <a:ext uri="{FF2B5EF4-FFF2-40B4-BE49-F238E27FC236}">
                <a16:creationId xmlns:a16="http://schemas.microsoft.com/office/drawing/2014/main" id="{C6F3704A-909C-2C46-9AAA-E7869BD5B9DA}"/>
              </a:ext>
            </a:extLst>
          </p:cNvPr>
          <p:cNvSpPr/>
          <p:nvPr/>
        </p:nvSpPr>
        <p:spPr>
          <a:xfrm>
            <a:off x="9932193" y="5782283"/>
            <a:ext cx="1994720" cy="809533"/>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Filogenia</a:t>
            </a:r>
          </a:p>
        </p:txBody>
      </p:sp>
      <p:sp>
        <p:nvSpPr>
          <p:cNvPr id="35" name="Rectángulo 34">
            <a:extLst>
              <a:ext uri="{FF2B5EF4-FFF2-40B4-BE49-F238E27FC236}">
                <a16:creationId xmlns:a16="http://schemas.microsoft.com/office/drawing/2014/main" id="{3AEF780E-25AA-F74F-8EBA-D0E4ED9B0879}"/>
              </a:ext>
            </a:extLst>
          </p:cNvPr>
          <p:cNvSpPr/>
          <p:nvPr/>
        </p:nvSpPr>
        <p:spPr>
          <a:xfrm>
            <a:off x="184596" y="3449782"/>
            <a:ext cx="1635282" cy="127611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Estadísticas / Gráficas</a:t>
            </a:r>
          </a:p>
        </p:txBody>
      </p:sp>
      <p:cxnSp>
        <p:nvCxnSpPr>
          <p:cNvPr id="38" name="Conector recto 37">
            <a:extLst>
              <a:ext uri="{FF2B5EF4-FFF2-40B4-BE49-F238E27FC236}">
                <a16:creationId xmlns:a16="http://schemas.microsoft.com/office/drawing/2014/main" id="{8EC61E1A-689E-8C4A-8E38-5F17546AAC87}"/>
              </a:ext>
            </a:extLst>
          </p:cNvPr>
          <p:cNvCxnSpPr>
            <a:cxnSpLocks/>
            <a:stCxn id="32" idx="2"/>
          </p:cNvCxnSpPr>
          <p:nvPr/>
        </p:nvCxnSpPr>
        <p:spPr>
          <a:xfrm>
            <a:off x="6543297" y="3522125"/>
            <a:ext cx="0" cy="272990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Conector recto de flecha 39">
            <a:extLst>
              <a:ext uri="{FF2B5EF4-FFF2-40B4-BE49-F238E27FC236}">
                <a16:creationId xmlns:a16="http://schemas.microsoft.com/office/drawing/2014/main" id="{B56EAD60-5B6D-E24E-AA3B-2E3AD9543EA1}"/>
              </a:ext>
            </a:extLst>
          </p:cNvPr>
          <p:cNvCxnSpPr>
            <a:cxnSpLocks/>
          </p:cNvCxnSpPr>
          <p:nvPr/>
        </p:nvCxnSpPr>
        <p:spPr>
          <a:xfrm flipH="1">
            <a:off x="5150027" y="3764143"/>
            <a:ext cx="139326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a:extLst>
              <a:ext uri="{FF2B5EF4-FFF2-40B4-BE49-F238E27FC236}">
                <a16:creationId xmlns:a16="http://schemas.microsoft.com/office/drawing/2014/main" id="{A302527B-7C5C-E442-B9C9-E11B0441307D}"/>
              </a:ext>
            </a:extLst>
          </p:cNvPr>
          <p:cNvCxnSpPr>
            <a:cxnSpLocks/>
          </p:cNvCxnSpPr>
          <p:nvPr/>
        </p:nvCxnSpPr>
        <p:spPr>
          <a:xfrm flipH="1">
            <a:off x="5322289" y="4790915"/>
            <a:ext cx="12210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a:extLst>
              <a:ext uri="{FF2B5EF4-FFF2-40B4-BE49-F238E27FC236}">
                <a16:creationId xmlns:a16="http://schemas.microsoft.com/office/drawing/2014/main" id="{A5998454-1723-B74F-A245-2A750C32D7F7}"/>
              </a:ext>
            </a:extLst>
          </p:cNvPr>
          <p:cNvCxnSpPr>
            <a:cxnSpLocks/>
          </p:cNvCxnSpPr>
          <p:nvPr/>
        </p:nvCxnSpPr>
        <p:spPr>
          <a:xfrm flipH="1">
            <a:off x="5322289" y="6252027"/>
            <a:ext cx="12210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ángulo 44">
            <a:extLst>
              <a:ext uri="{FF2B5EF4-FFF2-40B4-BE49-F238E27FC236}">
                <a16:creationId xmlns:a16="http://schemas.microsoft.com/office/drawing/2014/main" id="{505E9362-D64C-9A42-AF18-716C59E11A07}"/>
              </a:ext>
            </a:extLst>
          </p:cNvPr>
          <p:cNvSpPr/>
          <p:nvPr/>
        </p:nvSpPr>
        <p:spPr>
          <a:xfrm>
            <a:off x="3327568" y="5622921"/>
            <a:ext cx="1994720" cy="1110341"/>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latin typeface="Arial" panose="020B0604020202020204" pitchFamily="34" charset="0"/>
                <a:cs typeface="Arial" panose="020B0604020202020204" pitchFamily="34" charset="0"/>
              </a:rPr>
              <a:t>Análisis de diversidad</a:t>
            </a:r>
          </a:p>
        </p:txBody>
      </p:sp>
      <p:cxnSp>
        <p:nvCxnSpPr>
          <p:cNvPr id="46" name="Conector recto de flecha 45">
            <a:extLst>
              <a:ext uri="{FF2B5EF4-FFF2-40B4-BE49-F238E27FC236}">
                <a16:creationId xmlns:a16="http://schemas.microsoft.com/office/drawing/2014/main" id="{6399DF61-3CEE-524E-A970-82E456166773}"/>
              </a:ext>
            </a:extLst>
          </p:cNvPr>
          <p:cNvCxnSpPr>
            <a:cxnSpLocks/>
          </p:cNvCxnSpPr>
          <p:nvPr/>
        </p:nvCxnSpPr>
        <p:spPr>
          <a:xfrm flipH="1">
            <a:off x="1819878" y="3986248"/>
            <a:ext cx="92030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1A32AA85-0C32-0945-BA2E-81B59FDCE064}"/>
              </a:ext>
            </a:extLst>
          </p:cNvPr>
          <p:cNvCxnSpPr>
            <a:cxnSpLocks/>
          </p:cNvCxnSpPr>
          <p:nvPr/>
        </p:nvCxnSpPr>
        <p:spPr>
          <a:xfrm flipH="1">
            <a:off x="2726287" y="2724998"/>
            <a:ext cx="32201" cy="36141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Conector recto 47">
            <a:extLst>
              <a:ext uri="{FF2B5EF4-FFF2-40B4-BE49-F238E27FC236}">
                <a16:creationId xmlns:a16="http://schemas.microsoft.com/office/drawing/2014/main" id="{B1EEA6A2-6A2D-AA4E-84CB-96D126654CD5}"/>
              </a:ext>
            </a:extLst>
          </p:cNvPr>
          <p:cNvCxnSpPr>
            <a:cxnSpLocks/>
          </p:cNvCxnSpPr>
          <p:nvPr/>
        </p:nvCxnSpPr>
        <p:spPr>
          <a:xfrm flipH="1">
            <a:off x="2763813" y="2724998"/>
            <a:ext cx="282826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Conector recto 68">
            <a:extLst>
              <a:ext uri="{FF2B5EF4-FFF2-40B4-BE49-F238E27FC236}">
                <a16:creationId xmlns:a16="http://schemas.microsoft.com/office/drawing/2014/main" id="{7D30554F-2D52-1447-8219-A053B7A62BA4}"/>
              </a:ext>
            </a:extLst>
          </p:cNvPr>
          <p:cNvCxnSpPr>
            <a:cxnSpLocks/>
          </p:cNvCxnSpPr>
          <p:nvPr/>
        </p:nvCxnSpPr>
        <p:spPr>
          <a:xfrm flipH="1">
            <a:off x="2740184" y="6314373"/>
            <a:ext cx="5458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ángulo 75">
            <a:extLst>
              <a:ext uri="{FF2B5EF4-FFF2-40B4-BE49-F238E27FC236}">
                <a16:creationId xmlns:a16="http://schemas.microsoft.com/office/drawing/2014/main" id="{6591A5B1-C4DF-7B41-ABFE-A5E32CF9EFE7}"/>
              </a:ext>
            </a:extLst>
          </p:cNvPr>
          <p:cNvSpPr/>
          <p:nvPr/>
        </p:nvSpPr>
        <p:spPr>
          <a:xfrm>
            <a:off x="7611003" y="5780429"/>
            <a:ext cx="1791519" cy="80953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tx1"/>
                </a:solidFill>
              </a:rPr>
              <a:t>Filogenia</a:t>
            </a:r>
            <a:endParaRPr lang="es-ES" i="1" dirty="0">
              <a:solidFill>
                <a:schemeClr val="tx1"/>
              </a:solidFill>
            </a:endParaRPr>
          </a:p>
        </p:txBody>
      </p:sp>
      <p:cxnSp>
        <p:nvCxnSpPr>
          <p:cNvPr id="77" name="Conector recto de flecha 76">
            <a:extLst>
              <a:ext uri="{FF2B5EF4-FFF2-40B4-BE49-F238E27FC236}">
                <a16:creationId xmlns:a16="http://schemas.microsoft.com/office/drawing/2014/main" id="{9001DFEB-560D-7F43-85CD-72AEC2B3DCCD}"/>
              </a:ext>
            </a:extLst>
          </p:cNvPr>
          <p:cNvCxnSpPr>
            <a:cxnSpLocks/>
          </p:cNvCxnSpPr>
          <p:nvPr/>
        </p:nvCxnSpPr>
        <p:spPr>
          <a:xfrm>
            <a:off x="10948360" y="4128647"/>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0" name="Imagen 79">
            <a:extLst>
              <a:ext uri="{FF2B5EF4-FFF2-40B4-BE49-F238E27FC236}">
                <a16:creationId xmlns:a16="http://schemas.microsoft.com/office/drawing/2014/main" id="{3F94BCA2-6060-4D43-A585-B73F2B9278BD}"/>
              </a:ext>
            </a:extLst>
          </p:cNvPr>
          <p:cNvPicPr>
            <a:picLocks noChangeAspect="1"/>
          </p:cNvPicPr>
          <p:nvPr/>
        </p:nvPicPr>
        <p:blipFill>
          <a:blip r:embed="rId2"/>
          <a:stretch>
            <a:fillRect/>
          </a:stretch>
        </p:blipFill>
        <p:spPr>
          <a:xfrm rot="5400000">
            <a:off x="9486545" y="6028526"/>
            <a:ext cx="239338" cy="615440"/>
          </a:xfrm>
          <a:prstGeom prst="rect">
            <a:avLst/>
          </a:prstGeom>
        </p:spPr>
      </p:pic>
      <p:cxnSp>
        <p:nvCxnSpPr>
          <p:cNvPr id="81" name="Conector recto de flecha 80">
            <a:extLst>
              <a:ext uri="{FF2B5EF4-FFF2-40B4-BE49-F238E27FC236}">
                <a16:creationId xmlns:a16="http://schemas.microsoft.com/office/drawing/2014/main" id="{C20BEB4A-C71E-5D42-95A9-4F0D1BC26511}"/>
              </a:ext>
            </a:extLst>
          </p:cNvPr>
          <p:cNvCxnSpPr>
            <a:cxnSpLocks/>
          </p:cNvCxnSpPr>
          <p:nvPr/>
        </p:nvCxnSpPr>
        <p:spPr>
          <a:xfrm>
            <a:off x="11003146" y="5405481"/>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Conector recto de flecha 83">
            <a:extLst>
              <a:ext uri="{FF2B5EF4-FFF2-40B4-BE49-F238E27FC236}">
                <a16:creationId xmlns:a16="http://schemas.microsoft.com/office/drawing/2014/main" id="{59A33EB3-6E8C-994F-B711-FD5CB625BD48}"/>
              </a:ext>
            </a:extLst>
          </p:cNvPr>
          <p:cNvCxnSpPr>
            <a:cxnSpLocks/>
          </p:cNvCxnSpPr>
          <p:nvPr/>
        </p:nvCxnSpPr>
        <p:spPr>
          <a:xfrm flipH="1">
            <a:off x="5322289" y="6425739"/>
            <a:ext cx="228871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Conector recto 85">
            <a:extLst>
              <a:ext uri="{FF2B5EF4-FFF2-40B4-BE49-F238E27FC236}">
                <a16:creationId xmlns:a16="http://schemas.microsoft.com/office/drawing/2014/main" id="{3DACAF47-2089-7748-8F4C-95C95FE7D514}"/>
              </a:ext>
            </a:extLst>
          </p:cNvPr>
          <p:cNvCxnSpPr>
            <a:cxnSpLocks/>
          </p:cNvCxnSpPr>
          <p:nvPr/>
        </p:nvCxnSpPr>
        <p:spPr>
          <a:xfrm flipH="1">
            <a:off x="5647537" y="4660515"/>
            <a:ext cx="2263003"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Conector recto 87">
            <a:extLst>
              <a:ext uri="{FF2B5EF4-FFF2-40B4-BE49-F238E27FC236}">
                <a16:creationId xmlns:a16="http://schemas.microsoft.com/office/drawing/2014/main" id="{7F8E6D44-E863-C948-AABC-98F3E0EE373A}"/>
              </a:ext>
            </a:extLst>
          </p:cNvPr>
          <p:cNvCxnSpPr>
            <a:cxnSpLocks/>
          </p:cNvCxnSpPr>
          <p:nvPr/>
        </p:nvCxnSpPr>
        <p:spPr>
          <a:xfrm>
            <a:off x="5647537" y="3764143"/>
            <a:ext cx="0" cy="248788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Conector recto 94">
            <a:extLst>
              <a:ext uri="{FF2B5EF4-FFF2-40B4-BE49-F238E27FC236}">
                <a16:creationId xmlns:a16="http://schemas.microsoft.com/office/drawing/2014/main" id="{91098EC0-F506-0345-B0F3-3D047FF57422}"/>
              </a:ext>
            </a:extLst>
          </p:cNvPr>
          <p:cNvCxnSpPr>
            <a:cxnSpLocks/>
          </p:cNvCxnSpPr>
          <p:nvPr/>
        </p:nvCxnSpPr>
        <p:spPr>
          <a:xfrm flipH="1" flipV="1">
            <a:off x="8664796" y="2793567"/>
            <a:ext cx="1267397" cy="34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Conector recto de flecha 96">
            <a:extLst>
              <a:ext uri="{FF2B5EF4-FFF2-40B4-BE49-F238E27FC236}">
                <a16:creationId xmlns:a16="http://schemas.microsoft.com/office/drawing/2014/main" id="{60FAB17A-16BA-1940-B1F7-A5A6B667A293}"/>
              </a:ext>
            </a:extLst>
          </p:cNvPr>
          <p:cNvCxnSpPr>
            <a:cxnSpLocks/>
          </p:cNvCxnSpPr>
          <p:nvPr/>
        </p:nvCxnSpPr>
        <p:spPr>
          <a:xfrm>
            <a:off x="8664796" y="2781894"/>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Conector recto de flecha 97">
            <a:extLst>
              <a:ext uri="{FF2B5EF4-FFF2-40B4-BE49-F238E27FC236}">
                <a16:creationId xmlns:a16="http://schemas.microsoft.com/office/drawing/2014/main" id="{08792E59-203F-B747-8EE4-A6ADC136602C}"/>
              </a:ext>
            </a:extLst>
          </p:cNvPr>
          <p:cNvCxnSpPr>
            <a:cxnSpLocks/>
          </p:cNvCxnSpPr>
          <p:nvPr/>
        </p:nvCxnSpPr>
        <p:spPr>
          <a:xfrm>
            <a:off x="8664796" y="3986248"/>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a:extLst>
              <a:ext uri="{FF2B5EF4-FFF2-40B4-BE49-F238E27FC236}">
                <a16:creationId xmlns:a16="http://schemas.microsoft.com/office/drawing/2014/main" id="{F829D5C7-E419-6143-BCA9-931EC2CF0C95}"/>
              </a:ext>
            </a:extLst>
          </p:cNvPr>
          <p:cNvCxnSpPr>
            <a:cxnSpLocks/>
          </p:cNvCxnSpPr>
          <p:nvPr/>
        </p:nvCxnSpPr>
        <p:spPr>
          <a:xfrm>
            <a:off x="10914646" y="3183963"/>
            <a:ext cx="0" cy="37011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Elipse 1">
            <a:extLst>
              <a:ext uri="{FF2B5EF4-FFF2-40B4-BE49-F238E27FC236}">
                <a16:creationId xmlns:a16="http://schemas.microsoft.com/office/drawing/2014/main" id="{0272E918-1C5F-D444-AA7F-190C5A859C24}"/>
              </a:ext>
            </a:extLst>
          </p:cNvPr>
          <p:cNvSpPr/>
          <p:nvPr/>
        </p:nvSpPr>
        <p:spPr>
          <a:xfrm>
            <a:off x="5469638" y="1993718"/>
            <a:ext cx="2230803" cy="1814945"/>
          </a:xfrm>
          <a:prstGeom prst="ellipse">
            <a:avLst/>
          </a:prstGeom>
          <a:no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2">
            <a:extLst>
              <a:ext uri="{FF2B5EF4-FFF2-40B4-BE49-F238E27FC236}">
                <a16:creationId xmlns:a16="http://schemas.microsoft.com/office/drawing/2014/main" id="{148D83F7-7B83-F940-A5D6-F1B444F70061}"/>
              </a:ext>
            </a:extLst>
          </p:cNvPr>
          <p:cNvSpPr/>
          <p:nvPr/>
        </p:nvSpPr>
        <p:spPr>
          <a:xfrm>
            <a:off x="465230" y="1942440"/>
            <a:ext cx="2191626" cy="369332"/>
          </a:xfrm>
          <a:prstGeom prst="rect">
            <a:avLst/>
          </a:prstGeom>
        </p:spPr>
        <p:txBody>
          <a:bodyPr wrap="none">
            <a:spAutoFit/>
          </a:bodyPr>
          <a:lstStyle/>
          <a:p>
            <a:r>
              <a:rPr lang="es-ES" b="1" dirty="0">
                <a:solidFill>
                  <a:schemeClr val="bg2"/>
                </a:solidFill>
                <a:latin typeface="Arial" panose="020B0604020202020204" pitchFamily="34" charset="0"/>
                <a:cs typeface="Arial" panose="020B0604020202020204" pitchFamily="34" charset="0"/>
              </a:rPr>
              <a:t>+ Metadatos (.</a:t>
            </a:r>
            <a:r>
              <a:rPr lang="es-ES" b="1" dirty="0" err="1">
                <a:solidFill>
                  <a:schemeClr val="bg2"/>
                </a:solidFill>
                <a:latin typeface="Arial" panose="020B0604020202020204" pitchFamily="34" charset="0"/>
                <a:cs typeface="Arial" panose="020B0604020202020204" pitchFamily="34" charset="0"/>
              </a:rPr>
              <a:t>qzv</a:t>
            </a:r>
            <a:r>
              <a:rPr lang="es-ES" b="1" dirty="0">
                <a:solidFill>
                  <a:schemeClr val="bg2"/>
                </a:solidFill>
                <a:latin typeface="Arial" panose="020B0604020202020204" pitchFamily="34" charset="0"/>
                <a:cs typeface="Arial" panose="020B0604020202020204" pitchFamily="34" charset="0"/>
              </a:rPr>
              <a:t>)</a:t>
            </a:r>
            <a:endParaRPr lang="es-ES" b="1" dirty="0">
              <a:solidFill>
                <a:schemeClr val="bg2"/>
              </a:solidFill>
            </a:endParaRPr>
          </a:p>
        </p:txBody>
      </p:sp>
      <p:sp>
        <p:nvSpPr>
          <p:cNvPr id="10" name="Rectángulo 9">
            <a:extLst>
              <a:ext uri="{FF2B5EF4-FFF2-40B4-BE49-F238E27FC236}">
                <a16:creationId xmlns:a16="http://schemas.microsoft.com/office/drawing/2014/main" id="{C808E2AA-4D66-9449-A086-40F242B99D96}"/>
              </a:ext>
            </a:extLst>
          </p:cNvPr>
          <p:cNvSpPr/>
          <p:nvPr/>
        </p:nvSpPr>
        <p:spPr>
          <a:xfrm>
            <a:off x="1253908" y="1581330"/>
            <a:ext cx="1402948" cy="369332"/>
          </a:xfrm>
          <a:prstGeom prst="rect">
            <a:avLst/>
          </a:prstGeom>
        </p:spPr>
        <p:txBody>
          <a:bodyPr wrap="none">
            <a:spAutoFit/>
          </a:bodyPr>
          <a:lstStyle/>
          <a:p>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a:t>
            </a:r>
            <a:r>
              <a:rPr lang="es-ES" b="1" dirty="0" err="1">
                <a:solidFill>
                  <a:schemeClr val="bg2"/>
                </a:solidFill>
                <a:latin typeface="Arial" panose="020B0604020202020204" pitchFamily="34" charset="0"/>
                <a:ea typeface="Times New Roman" panose="02020603050405020304" pitchFamily="18" charset="0"/>
                <a:cs typeface="Times New Roman" panose="02020603050405020304" pitchFamily="18" charset="0"/>
              </a:rPr>
              <a:t>qza</a:t>
            </a:r>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 y .</a:t>
            </a:r>
            <a:r>
              <a:rPr lang="es-ES" b="1" dirty="0" err="1">
                <a:solidFill>
                  <a:schemeClr val="bg2"/>
                </a:solidFill>
                <a:latin typeface="Arial" panose="020B0604020202020204" pitchFamily="34" charset="0"/>
                <a:ea typeface="Times New Roman" panose="02020603050405020304" pitchFamily="18" charset="0"/>
                <a:cs typeface="Times New Roman" panose="02020603050405020304" pitchFamily="18" charset="0"/>
              </a:rPr>
              <a:t>qzv</a:t>
            </a:r>
            <a:r>
              <a:rPr lang="es-ES" b="1" dirty="0">
                <a:solidFill>
                  <a:schemeClr val="bg2"/>
                </a:solidFill>
                <a:latin typeface="Arial" panose="020B0604020202020204" pitchFamily="34" charset="0"/>
                <a:ea typeface="Times New Roman" panose="02020603050405020304" pitchFamily="18" charset="0"/>
                <a:cs typeface="Times New Roman" panose="02020603050405020304" pitchFamily="18" charset="0"/>
              </a:rPr>
              <a:t> </a:t>
            </a:r>
            <a:endParaRPr lang="es-ES" dirty="0"/>
          </a:p>
        </p:txBody>
      </p:sp>
    </p:spTree>
    <p:extLst>
      <p:ext uri="{BB962C8B-B14F-4D97-AF65-F5344CB8AC3E}">
        <p14:creationId xmlns:p14="http://schemas.microsoft.com/office/powerpoint/2010/main" val="3208522214"/>
      </p:ext>
    </p:extLst>
  </p:cSld>
  <p:clrMapOvr>
    <a:masterClrMapping/>
  </p:clrMapOvr>
</p:sld>
</file>

<file path=ppt/theme/theme1.xml><?xml version="1.0" encoding="utf-8"?>
<a:theme xmlns:a="http://schemas.openxmlformats.org/drawingml/2006/main" name="Caratulas">
  <a:themeElements>
    <a:clrScheme name="Viu">
      <a:dk1>
        <a:srgbClr val="000000"/>
      </a:dk1>
      <a:lt1>
        <a:srgbClr val="FFFFFF"/>
      </a:lt1>
      <a:dk2>
        <a:srgbClr val="CDCFCE"/>
      </a:dk2>
      <a:lt2>
        <a:srgbClr val="FFFFFF"/>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D6AD5BDC-0BBE-BA4E-8263-E0887E4E75BB}"/>
    </a:ext>
  </a:extLst>
</a:theme>
</file>

<file path=ppt/theme/theme2.xml><?xml version="1.0" encoding="utf-8"?>
<a:theme xmlns:a="http://schemas.openxmlformats.org/drawingml/2006/main" name="Capítulo">
  <a:themeElements>
    <a:clrScheme name="Viu">
      <a:dk1>
        <a:srgbClr val="000000"/>
      </a:dk1>
      <a:lt1>
        <a:srgbClr val="FFFFFF"/>
      </a:lt1>
      <a:dk2>
        <a:srgbClr val="CDCFCE"/>
      </a:dk2>
      <a:lt2>
        <a:srgbClr val="FFFFFF"/>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1F0C2304-CBCC-B64F-A294-FFB31C1B0435}"/>
    </a:ext>
  </a:extLst>
</a:theme>
</file>

<file path=ppt/theme/theme3.xml><?xml version="1.0" encoding="utf-8"?>
<a:theme xmlns:a="http://schemas.openxmlformats.org/drawingml/2006/main" name="Destacados Slide">
  <a:themeElements>
    <a:clrScheme name="Viu">
      <a:dk1>
        <a:srgbClr val="000000"/>
      </a:dk1>
      <a:lt1>
        <a:srgbClr val="FFFFFF"/>
      </a:lt1>
      <a:dk2>
        <a:srgbClr val="CDCFCE"/>
      </a:dk2>
      <a:lt2>
        <a:srgbClr val="E54E13"/>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CB959A07-0623-4844-BF21-F38DDB541755}"/>
    </a:ext>
  </a:extLst>
</a:theme>
</file>

<file path=ppt/theme/theme4.xml><?xml version="1.0" encoding="utf-8"?>
<a:theme xmlns:a="http://schemas.openxmlformats.org/drawingml/2006/main" name="Contenido Slide">
  <a:themeElements>
    <a:clrScheme name="Viu">
      <a:dk1>
        <a:srgbClr val="000000"/>
      </a:dk1>
      <a:lt1>
        <a:srgbClr val="FFFFFF"/>
      </a:lt1>
      <a:dk2>
        <a:srgbClr val="CDCFCE"/>
      </a:dk2>
      <a:lt2>
        <a:srgbClr val="E54E13"/>
      </a:lt2>
      <a:accent1>
        <a:srgbClr val="FDECE8"/>
      </a:accent1>
      <a:accent2>
        <a:srgbClr val="F5B8A1"/>
      </a:accent2>
      <a:accent3>
        <a:srgbClr val="F19672"/>
      </a:accent3>
      <a:accent4>
        <a:srgbClr val="F3A788"/>
      </a:accent4>
      <a:accent5>
        <a:srgbClr val="EB7243"/>
      </a:accent5>
      <a:accent6>
        <a:srgbClr val="E64F12"/>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BB69BB77-6BDA-9E44-B237-9ABF44CF2275}"/>
    </a:ext>
  </a:extLst>
</a:theme>
</file>

<file path=ppt/theme/theme5.xml><?xml version="1.0" encoding="utf-8"?>
<a:theme xmlns:a="http://schemas.openxmlformats.org/drawingml/2006/main" name="Gráficos">
  <a:themeElements>
    <a:clrScheme name="Viu gráficos">
      <a:dk1>
        <a:srgbClr val="000000"/>
      </a:dk1>
      <a:lt1>
        <a:srgbClr val="FFFFFF"/>
      </a:lt1>
      <a:dk2>
        <a:srgbClr val="CDCFCE"/>
      </a:dk2>
      <a:lt2>
        <a:srgbClr val="E54E13"/>
      </a:lt2>
      <a:accent1>
        <a:srgbClr val="E45115"/>
      </a:accent1>
      <a:accent2>
        <a:srgbClr val="EC7240"/>
      </a:accent2>
      <a:accent3>
        <a:srgbClr val="F2A788"/>
      </a:accent3>
      <a:accent4>
        <a:srgbClr val="F19672"/>
      </a:accent4>
      <a:accent5>
        <a:srgbClr val="F5B8A0"/>
      </a:accent5>
      <a:accent6>
        <a:srgbClr val="FEEDE5"/>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UMMA_PlantillaPpt_VIU_V3 TIPOS CORPORATIVAS" id="{0945344E-95D9-F64E-A5CC-664A37B35252}" vid="{2044519A-EC62-8F43-A324-B8425A2A0DD8}"/>
    </a:ext>
  </a:extLst>
</a:theme>
</file>

<file path=ppt/theme/theme6.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SUMMA_PlantillaPpt_VIU_V3 TIPOS CORPORATIVAS</Template>
  <TotalTime>11013</TotalTime>
  <Words>4009</Words>
  <Application>Microsoft Macintosh PowerPoint</Application>
  <PresentationFormat>Panorámica</PresentationFormat>
  <Paragraphs>497</Paragraphs>
  <Slides>49</Slides>
  <Notes>16</Notes>
  <HiddenSlides>0</HiddenSlides>
  <MMClips>0</MMClips>
  <ScaleCrop>false</ScaleCrop>
  <HeadingPairs>
    <vt:vector size="6" baseType="variant">
      <vt:variant>
        <vt:lpstr>Fuentes usadas</vt:lpstr>
      </vt:variant>
      <vt:variant>
        <vt:i4>11</vt:i4>
      </vt:variant>
      <vt:variant>
        <vt:lpstr>Tema</vt:lpstr>
      </vt:variant>
      <vt:variant>
        <vt:i4>5</vt:i4>
      </vt:variant>
      <vt:variant>
        <vt:lpstr>Títulos de diapositiva</vt:lpstr>
      </vt:variant>
      <vt:variant>
        <vt:i4>49</vt:i4>
      </vt:variant>
    </vt:vector>
  </HeadingPairs>
  <TitlesOfParts>
    <vt:vector size="65" baseType="lpstr">
      <vt:lpstr>Apex New</vt:lpstr>
      <vt:lpstr>ApexNew-Light</vt:lpstr>
      <vt:lpstr>Arial</vt:lpstr>
      <vt:lpstr>Calibri</vt:lpstr>
      <vt:lpstr>Courier</vt:lpstr>
      <vt:lpstr>FS Pimlico</vt:lpstr>
      <vt:lpstr>Menlo</vt:lpstr>
      <vt:lpstr>Periodico Display</vt:lpstr>
      <vt:lpstr>Periodico Display UltraLight</vt:lpstr>
      <vt:lpstr>Times New Roman</vt:lpstr>
      <vt:lpstr>Visuelt Pro</vt:lpstr>
      <vt:lpstr>Caratulas</vt:lpstr>
      <vt:lpstr>Capítulo</vt:lpstr>
      <vt:lpstr>Destacados Slide</vt:lpstr>
      <vt:lpstr>Contenido Slide</vt:lpstr>
      <vt:lpstr>Gráficos</vt:lpstr>
      <vt:lpstr>Presentación de PowerPoint</vt:lpstr>
      <vt:lpstr>Presentación de PowerPoint</vt:lpstr>
      <vt:lpstr>Presentación de PowerPoint</vt:lpstr>
      <vt:lpstr>Metataxómica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Planeta Sistemas y Operaciones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Lucas Milián Pascual</dc:creator>
  <cp:lastModifiedBy>Marta Sevillano González</cp:lastModifiedBy>
  <cp:revision>54</cp:revision>
  <dcterms:created xsi:type="dcterms:W3CDTF">2020-12-02T10:46:51Z</dcterms:created>
  <dcterms:modified xsi:type="dcterms:W3CDTF">2025-01-12T09:46:28Z</dcterms:modified>
</cp:coreProperties>
</file>